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Lst>
  <p:notesMasterIdLst>
    <p:notesMasterId r:id="rId20"/>
  </p:notesMasterIdLst>
  <p:sldIdLst>
    <p:sldId id="270" r:id="rId2"/>
    <p:sldId id="262" r:id="rId3"/>
    <p:sldId id="264" r:id="rId4"/>
    <p:sldId id="295" r:id="rId5"/>
    <p:sldId id="265" r:id="rId6"/>
    <p:sldId id="269" r:id="rId7"/>
    <p:sldId id="271" r:id="rId8"/>
    <p:sldId id="272" r:id="rId9"/>
    <p:sldId id="273" r:id="rId10"/>
    <p:sldId id="274" r:id="rId11"/>
    <p:sldId id="276" r:id="rId12"/>
    <p:sldId id="277" r:id="rId13"/>
    <p:sldId id="278" r:id="rId14"/>
    <p:sldId id="297" r:id="rId15"/>
    <p:sldId id="280" r:id="rId16"/>
    <p:sldId id="282" r:id="rId17"/>
    <p:sldId id="283" r:id="rId18"/>
    <p:sldId id="284"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7" autoAdjust="0"/>
    <p:restoredTop sz="94527" autoAdjust="0"/>
  </p:normalViewPr>
  <p:slideViewPr>
    <p:cSldViewPr>
      <p:cViewPr varScale="1">
        <p:scale>
          <a:sx n="78" d="100"/>
          <a:sy n="78" d="100"/>
        </p:scale>
        <p:origin x="-274"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89C44EF7-1215-4EFD-ADA9-5F67D3ECE677}" type="datetimeFigureOut">
              <a:rPr lang="en-US"/>
              <a:pPr>
                <a:defRPr/>
              </a:pPr>
              <a:t>11/1/2012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D54EC26E-2FEE-4629-B1B8-A59B804E134A}" type="slidenum">
              <a:rPr lang="en-US"/>
              <a:pPr>
                <a:defRPr/>
              </a:pPr>
              <a:t>‹#›</a:t>
            </a:fld>
            <a:endParaRPr lang="en-US"/>
          </a:p>
        </p:txBody>
      </p:sp>
    </p:spTree>
    <p:extLst>
      <p:ext uri="{BB962C8B-B14F-4D97-AF65-F5344CB8AC3E}">
        <p14:creationId xmlns:p14="http://schemas.microsoft.com/office/powerpoint/2010/main" xmlns="" val="387221003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fld id="{E7894FB3-C821-4BF7-96F3-F55822ED0724}" type="slidenum">
              <a:rPr lang="en-US"/>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2D3AF15-0ED5-4E10-8A91-1B60969E87E3}" type="slidenum">
              <a:rPr lang="en-US"/>
              <a:pPr>
                <a:defRPr/>
              </a:pPr>
              <a:t>‹#›</a:t>
            </a:fld>
            <a:endParaRPr lang="en-US"/>
          </a:p>
        </p:txBody>
      </p:sp>
    </p:spTree>
    <p:extLst>
      <p:ext uri="{BB962C8B-B14F-4D97-AF65-F5344CB8AC3E}">
        <p14:creationId xmlns:p14="http://schemas.microsoft.com/office/powerpoint/2010/main" xmlns="" val="1882665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70689F0-E03C-4B99-B93B-9423D6043628}" type="slidenum">
              <a:rPr lang="en-US"/>
              <a:pPr>
                <a:defRPr/>
              </a:pPr>
              <a:t>‹#›</a:t>
            </a:fld>
            <a:endParaRPr lang="en-US"/>
          </a:p>
        </p:txBody>
      </p:sp>
    </p:spTree>
    <p:extLst>
      <p:ext uri="{BB962C8B-B14F-4D97-AF65-F5344CB8AC3E}">
        <p14:creationId xmlns:p14="http://schemas.microsoft.com/office/powerpoint/2010/main" xmlns="" val="1123432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A3BD2CD-C281-457D-864B-8E207E79A609}" type="slidenum">
              <a:rPr lang="en-US"/>
              <a:pPr>
                <a:defRPr/>
              </a:pPr>
              <a:t>‹#›</a:t>
            </a:fld>
            <a:endParaRPr lang="en-US"/>
          </a:p>
        </p:txBody>
      </p:sp>
    </p:spTree>
    <p:extLst>
      <p:ext uri="{BB962C8B-B14F-4D97-AF65-F5344CB8AC3E}">
        <p14:creationId xmlns:p14="http://schemas.microsoft.com/office/powerpoint/2010/main" xmlns="" val="605269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40491B2-D7D3-4F13-8230-FFF59EF00361}" type="slidenum">
              <a:rPr lang="en-US"/>
              <a:pPr>
                <a:defRPr/>
              </a:pPr>
              <a:t>‹#›</a:t>
            </a:fld>
            <a:endParaRPr lang="en-US"/>
          </a:p>
        </p:txBody>
      </p:sp>
    </p:spTree>
    <p:extLst>
      <p:ext uri="{BB962C8B-B14F-4D97-AF65-F5344CB8AC3E}">
        <p14:creationId xmlns:p14="http://schemas.microsoft.com/office/powerpoint/2010/main" xmlns="" val="2510898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03912F8-6ACE-4354-AEE7-11ED66710317}" type="slidenum">
              <a:rPr lang="en-US"/>
              <a:pPr>
                <a:defRPr/>
              </a:pPr>
              <a:t>‹#›</a:t>
            </a:fld>
            <a:endParaRPr lang="en-US"/>
          </a:p>
        </p:txBody>
      </p:sp>
    </p:spTree>
    <p:extLst>
      <p:ext uri="{BB962C8B-B14F-4D97-AF65-F5344CB8AC3E}">
        <p14:creationId xmlns:p14="http://schemas.microsoft.com/office/powerpoint/2010/main" xmlns="" val="3223797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8F8D7B9-4328-4D49-9276-BFA6CD0270BA}" type="slidenum">
              <a:rPr lang="en-US"/>
              <a:pPr>
                <a:defRPr/>
              </a:pPr>
              <a:t>‹#›</a:t>
            </a:fld>
            <a:endParaRPr lang="en-US"/>
          </a:p>
        </p:txBody>
      </p:sp>
    </p:spTree>
    <p:extLst>
      <p:ext uri="{BB962C8B-B14F-4D97-AF65-F5344CB8AC3E}">
        <p14:creationId xmlns:p14="http://schemas.microsoft.com/office/powerpoint/2010/main" xmlns="" val="2568110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FD40F68-76A9-4AA9-8158-84F633B34C4F}" type="slidenum">
              <a:rPr lang="en-US"/>
              <a:pPr>
                <a:defRPr/>
              </a:pPr>
              <a:t>‹#›</a:t>
            </a:fld>
            <a:endParaRPr lang="en-US"/>
          </a:p>
        </p:txBody>
      </p:sp>
    </p:spTree>
    <p:extLst>
      <p:ext uri="{BB962C8B-B14F-4D97-AF65-F5344CB8AC3E}">
        <p14:creationId xmlns:p14="http://schemas.microsoft.com/office/powerpoint/2010/main" xmlns="" val="2456442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17557C2-A4A9-4D2B-B203-42C1C3D0805C}" type="slidenum">
              <a:rPr lang="en-US"/>
              <a:pPr>
                <a:defRPr/>
              </a:pPr>
              <a:t>‹#›</a:t>
            </a:fld>
            <a:endParaRPr lang="en-US"/>
          </a:p>
        </p:txBody>
      </p:sp>
    </p:spTree>
    <p:extLst>
      <p:ext uri="{BB962C8B-B14F-4D97-AF65-F5344CB8AC3E}">
        <p14:creationId xmlns:p14="http://schemas.microsoft.com/office/powerpoint/2010/main" xmlns="" val="927793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4F4B86D-114F-412E-872D-06EEF1A0B6DD}" type="slidenum">
              <a:rPr lang="en-US"/>
              <a:pPr>
                <a:defRPr/>
              </a:pPr>
              <a:t>‹#›</a:t>
            </a:fld>
            <a:endParaRPr lang="en-US"/>
          </a:p>
        </p:txBody>
      </p:sp>
    </p:spTree>
    <p:extLst>
      <p:ext uri="{BB962C8B-B14F-4D97-AF65-F5344CB8AC3E}">
        <p14:creationId xmlns:p14="http://schemas.microsoft.com/office/powerpoint/2010/main" xmlns="" val="689611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52886D3-6BB8-4DA7-9A53-E08E26385E05}" type="slidenum">
              <a:rPr lang="en-US"/>
              <a:pPr>
                <a:defRPr/>
              </a:pPr>
              <a:t>‹#›</a:t>
            </a:fld>
            <a:endParaRPr lang="en-US"/>
          </a:p>
        </p:txBody>
      </p:sp>
    </p:spTree>
    <p:extLst>
      <p:ext uri="{BB962C8B-B14F-4D97-AF65-F5344CB8AC3E}">
        <p14:creationId xmlns:p14="http://schemas.microsoft.com/office/powerpoint/2010/main" xmlns="" val="1533896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4FE11AB-1D74-4721-834F-E5413F52106A}" type="slidenum">
              <a:rPr lang="en-US"/>
              <a:pPr>
                <a:defRPr/>
              </a:pPr>
              <a:t>‹#›</a:t>
            </a:fld>
            <a:endParaRPr lang="en-US"/>
          </a:p>
        </p:txBody>
      </p:sp>
    </p:spTree>
    <p:extLst>
      <p:ext uri="{BB962C8B-B14F-4D97-AF65-F5344CB8AC3E}">
        <p14:creationId xmlns:p14="http://schemas.microsoft.com/office/powerpoint/2010/main" xmlns="" val="3182721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77113436-667A-4B13-973D-A114C6C75DB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latin typeface="Arial Black" pitchFamily="34" charset="0"/>
              </a:rPr>
              <a:t>The rise of cognitive factors</a:t>
            </a:r>
          </a:p>
        </p:txBody>
      </p:sp>
      <p:sp>
        <p:nvSpPr>
          <p:cNvPr id="73731" name="Rectangle 3"/>
          <p:cNvSpPr>
            <a:spLocks noGrp="1" noChangeArrowheads="1"/>
          </p:cNvSpPr>
          <p:nvPr>
            <p:ph idx="1"/>
          </p:nvPr>
        </p:nvSpPr>
        <p:spPr>
          <a:xfrm>
            <a:off x="533400" y="1600200"/>
            <a:ext cx="8229600" cy="4953000"/>
          </a:xfrm>
        </p:spPr>
        <p:txBody>
          <a:bodyPr rtlCol="0">
            <a:normAutofit fontScale="925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The end of behaviorism was not dramatic or sudden. Instead, the various behavioral theories were slowly being replaced with more dynamic, and usually more accurate, cognitive explanations of human behavior.</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Early attempts at incorporating cognitive  factors in the acquisition of new behaviors, “Social Learning Theories,” is a clear example of how cognitive approaches replaced behavioral approaches to learning.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373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0"/>
            <a:ext cx="8229600" cy="1417638"/>
          </a:xfrm>
        </p:spPr>
        <p:txBody>
          <a:bodyPr/>
          <a:lstStyle/>
          <a:p>
            <a:pPr eaLnBrk="1" hangingPunct="1"/>
            <a:r>
              <a:rPr lang="en-US" smtClean="0">
                <a:latin typeface="Arial Black" pitchFamily="34" charset="0"/>
              </a:rPr>
              <a:t>Social Learning Theory</a:t>
            </a:r>
          </a:p>
        </p:txBody>
      </p:sp>
      <p:sp>
        <p:nvSpPr>
          <p:cNvPr id="80899" name="Rectangle 3"/>
          <p:cNvSpPr>
            <a:spLocks noGrp="1" noChangeArrowheads="1"/>
          </p:cNvSpPr>
          <p:nvPr>
            <p:ph idx="1"/>
          </p:nvPr>
        </p:nvSpPr>
        <p:spPr>
          <a:xfrm>
            <a:off x="457200" y="1371600"/>
            <a:ext cx="8382000" cy="5181600"/>
          </a:xfrm>
        </p:spPr>
        <p:txBody>
          <a:bodyPr/>
          <a:lstStyle/>
          <a:p>
            <a:pPr eaLnBrk="1" hangingPunct="1"/>
            <a:r>
              <a:rPr lang="en-US" smtClean="0">
                <a:latin typeface="Tahoma" pitchFamily="34" charset="0"/>
                <a:cs typeface="Tahoma" pitchFamily="34" charset="0"/>
              </a:rPr>
              <a:t>Bandura concluded that his studies showed four underlying factors of modeling behavior:</a:t>
            </a:r>
          </a:p>
          <a:p>
            <a:pPr eaLnBrk="1" hangingPunct="1">
              <a:buFont typeface="Arial" charset="0"/>
              <a:buNone/>
            </a:pPr>
            <a:r>
              <a:rPr lang="en-US" b="1" smtClean="0">
                <a:latin typeface="Tahoma" pitchFamily="34" charset="0"/>
                <a:cs typeface="Tahoma" pitchFamily="34" charset="0"/>
              </a:rPr>
              <a:t>1.  Attention</a:t>
            </a:r>
            <a:r>
              <a:rPr lang="en-US" smtClean="0">
                <a:latin typeface="Tahoma" pitchFamily="34" charset="0"/>
                <a:cs typeface="Tahoma" pitchFamily="34" charset="0"/>
              </a:rPr>
              <a:t> is needed for learning to occur, and the findings fit logical assumptions.</a:t>
            </a:r>
          </a:p>
          <a:p>
            <a:pPr lvl="1" eaLnBrk="1" hangingPunct="1"/>
            <a:r>
              <a:rPr lang="en-US" smtClean="0">
                <a:latin typeface="Tahoma" pitchFamily="34" charset="0"/>
                <a:cs typeface="Tahoma" pitchFamily="34" charset="0"/>
              </a:rPr>
              <a:t>The model can increase attention by being colorful, dramatic, etc.</a:t>
            </a:r>
          </a:p>
          <a:p>
            <a:pPr lvl="1" eaLnBrk="1" hangingPunct="1"/>
            <a:r>
              <a:rPr lang="en-US" smtClean="0">
                <a:latin typeface="Tahoma" pitchFamily="34" charset="0"/>
                <a:cs typeface="Tahoma" pitchFamily="34" charset="0"/>
              </a:rPr>
              <a:t>Distractions can be internal (sleepy, hyper) and external (competing stimuli).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0899">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0899">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08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latin typeface="Arial Black" pitchFamily="34" charset="0"/>
              </a:rPr>
              <a:t>Social Learning Theory</a:t>
            </a:r>
          </a:p>
        </p:txBody>
      </p:sp>
      <p:sp>
        <p:nvSpPr>
          <p:cNvPr id="14339" name="Rectangle 3"/>
          <p:cNvSpPr>
            <a:spLocks noGrp="1" noChangeArrowheads="1"/>
          </p:cNvSpPr>
          <p:nvPr>
            <p:ph idx="1"/>
          </p:nvPr>
        </p:nvSpPr>
        <p:spPr>
          <a:xfrm>
            <a:off x="457200" y="1600200"/>
            <a:ext cx="8229600" cy="4648200"/>
          </a:xfrm>
        </p:spPr>
        <p:txBody>
          <a:bodyPr/>
          <a:lstStyle/>
          <a:p>
            <a:pPr eaLnBrk="1" hangingPunct="1">
              <a:buFont typeface="Arial" charset="0"/>
              <a:buNone/>
            </a:pPr>
            <a:r>
              <a:rPr lang="en-US" b="1" smtClean="0">
                <a:latin typeface="Tahoma" pitchFamily="34" charset="0"/>
                <a:cs typeface="Tahoma" pitchFamily="34" charset="0"/>
              </a:rPr>
              <a:t>2.  Retention</a:t>
            </a:r>
            <a:r>
              <a:rPr lang="en-US" smtClean="0">
                <a:latin typeface="Tahoma" pitchFamily="34" charset="0"/>
                <a:cs typeface="Tahoma" pitchFamily="34" charset="0"/>
              </a:rPr>
              <a:t>, the second factor, was the ability to retain the information. Mental images and verbal descriptions (cognitive abilities) improved the ability to retain  observed behaviors.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latin typeface="Arial Black" pitchFamily="34" charset="0"/>
              </a:rPr>
              <a:t>Social Learning Theory</a:t>
            </a:r>
          </a:p>
        </p:txBody>
      </p:sp>
      <p:sp>
        <p:nvSpPr>
          <p:cNvPr id="15363" name="Rectangle 3"/>
          <p:cNvSpPr>
            <a:spLocks noGrp="1" noChangeArrowheads="1"/>
          </p:cNvSpPr>
          <p:nvPr>
            <p:ph idx="1"/>
          </p:nvPr>
        </p:nvSpPr>
        <p:spPr/>
        <p:txBody>
          <a:bodyPr/>
          <a:lstStyle/>
          <a:p>
            <a:pPr eaLnBrk="1" hangingPunct="1">
              <a:buFont typeface="Arial" charset="0"/>
              <a:buNone/>
            </a:pPr>
            <a:r>
              <a:rPr lang="en-US" b="1" smtClean="0">
                <a:latin typeface="Tahoma" pitchFamily="34" charset="0"/>
                <a:cs typeface="Tahoma" pitchFamily="34" charset="0"/>
              </a:rPr>
              <a:t>3.  Reproduction</a:t>
            </a:r>
            <a:r>
              <a:rPr lang="en-US" smtClean="0">
                <a:latin typeface="Tahoma" pitchFamily="34" charset="0"/>
                <a:cs typeface="Tahoma" pitchFamily="34" charset="0"/>
              </a:rPr>
              <a:t> – Going “beyond daydreaming,” the person must translate the images and mental descriptions into real behaviors. </a:t>
            </a:r>
          </a:p>
          <a:p>
            <a:pPr lvl="1" eaLnBrk="1" hangingPunct="1"/>
            <a:r>
              <a:rPr lang="en-US" sz="2400" smtClean="0">
                <a:latin typeface="Tahoma" pitchFamily="34" charset="0"/>
                <a:cs typeface="Tahoma" pitchFamily="34" charset="0"/>
              </a:rPr>
              <a:t>We must be able to imitate the behavior. It is hard to model a basketball player’s slam-dunk.</a:t>
            </a:r>
          </a:p>
          <a:p>
            <a:pPr lvl="1" eaLnBrk="1" hangingPunct="1"/>
            <a:r>
              <a:rPr lang="en-US" sz="2400" smtClean="0">
                <a:latin typeface="Tahoma" pitchFamily="34" charset="0"/>
                <a:cs typeface="Tahoma" pitchFamily="34" charset="0"/>
              </a:rPr>
              <a:t>If we can imitate the behavior, we can improve our “performance” by mere mental rehearsal of the behavior. </a:t>
            </a:r>
            <a:r>
              <a:rPr lang="en-US" sz="2400" b="1" smtClean="0">
                <a:latin typeface="Tahoma" pitchFamily="34" charset="0"/>
                <a:cs typeface="Tahoma" pitchFamily="34" charset="0"/>
              </a:rPr>
              <a:t>(cognitive rehearsal)</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latin typeface="Arial Black" pitchFamily="34" charset="0"/>
              </a:rPr>
              <a:t>Social Learning Theory</a:t>
            </a:r>
          </a:p>
        </p:txBody>
      </p:sp>
      <p:sp>
        <p:nvSpPr>
          <p:cNvPr id="84995" name="Rectangle 3"/>
          <p:cNvSpPr>
            <a:spLocks noGrp="1" noChangeArrowheads="1"/>
          </p:cNvSpPr>
          <p:nvPr>
            <p:ph idx="1"/>
          </p:nvPr>
        </p:nvSpPr>
        <p:spPr>
          <a:xfrm>
            <a:off x="457200" y="1447800"/>
            <a:ext cx="8229600" cy="5029200"/>
          </a:xfrm>
        </p:spPr>
        <p:txBody>
          <a:bodyPr/>
          <a:lstStyle/>
          <a:p>
            <a:pPr eaLnBrk="1" hangingPunct="1">
              <a:lnSpc>
                <a:spcPct val="90000"/>
              </a:lnSpc>
              <a:buFont typeface="Arial" charset="0"/>
              <a:buNone/>
            </a:pPr>
            <a:r>
              <a:rPr lang="en-US" b="1" smtClean="0">
                <a:latin typeface="Tahoma" pitchFamily="34" charset="0"/>
                <a:cs typeface="Tahoma" pitchFamily="34" charset="0"/>
              </a:rPr>
              <a:t>4.  Motivation</a:t>
            </a:r>
            <a:r>
              <a:rPr lang="en-US" smtClean="0">
                <a:latin typeface="Tahoma" pitchFamily="34" charset="0"/>
                <a:cs typeface="Tahoma" pitchFamily="34" charset="0"/>
              </a:rPr>
              <a:t> – Even with the other three factors of modeling kicking in, behavior will not be imitated unless a motive is present. E.G., past reinforcement (from basic behaviorism)</a:t>
            </a:r>
          </a:p>
          <a:p>
            <a:pPr lvl="1" eaLnBrk="1" hangingPunct="1">
              <a:lnSpc>
                <a:spcPct val="90000"/>
              </a:lnSpc>
            </a:pPr>
            <a:r>
              <a:rPr lang="en-US" smtClean="0">
                <a:latin typeface="Tahoma" pitchFamily="34" charset="0"/>
                <a:cs typeface="Tahoma" pitchFamily="34" charset="0"/>
              </a:rPr>
              <a:t>Promised reinforcement – imagined</a:t>
            </a:r>
          </a:p>
          <a:p>
            <a:pPr lvl="1" eaLnBrk="1" hangingPunct="1">
              <a:lnSpc>
                <a:spcPct val="90000"/>
              </a:lnSpc>
            </a:pPr>
            <a:r>
              <a:rPr lang="en-US" smtClean="0">
                <a:latin typeface="Tahoma" pitchFamily="34" charset="0"/>
                <a:cs typeface="Tahoma" pitchFamily="34" charset="0"/>
              </a:rPr>
              <a:t>Vicarious reinforcement – model is reinforced</a:t>
            </a:r>
          </a:p>
          <a:p>
            <a:pPr eaLnBrk="1" hangingPunct="1">
              <a:lnSpc>
                <a:spcPct val="90000"/>
              </a:lnSpc>
            </a:pPr>
            <a:r>
              <a:rPr lang="en-US" smtClean="0">
                <a:latin typeface="Tahoma" pitchFamily="34" charset="0"/>
                <a:cs typeface="Tahoma" pitchFamily="34" charset="0"/>
              </a:rPr>
              <a:t>Reinforcement is better than punishment, as punishment can “backfire.” </a:t>
            </a:r>
          </a:p>
          <a:p>
            <a:pPr eaLnBrk="1" hangingPunct="1">
              <a:lnSpc>
                <a:spcPct val="90000"/>
              </a:lnSpc>
            </a:pPr>
            <a:r>
              <a:rPr lang="en-US" smtClean="0">
                <a:latin typeface="Tahoma" pitchFamily="34" charset="0"/>
                <a:cs typeface="Tahoma" pitchFamily="34" charset="0"/>
              </a:rPr>
              <a:t>This distinguishes learning from behavior.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499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499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499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49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1447800" y="-152400"/>
            <a:ext cx="6324600" cy="792163"/>
          </a:xfrm>
        </p:spPr>
        <p:txBody>
          <a:bodyPr/>
          <a:lstStyle/>
          <a:p>
            <a:r>
              <a:rPr lang="en-US" dirty="0" smtClean="0"/>
              <a:t>	</a:t>
            </a:r>
            <a:r>
              <a:rPr lang="en-US" b="1" u="sng" dirty="0" smtClean="0"/>
              <a:t>Matching Patterns</a:t>
            </a:r>
          </a:p>
        </p:txBody>
      </p:sp>
      <p:sp>
        <p:nvSpPr>
          <p:cNvPr id="3" name="Content Placeholder 2"/>
          <p:cNvSpPr>
            <a:spLocks noGrp="1"/>
          </p:cNvSpPr>
          <p:nvPr>
            <p:ph idx="1"/>
          </p:nvPr>
        </p:nvSpPr>
        <p:spPr>
          <a:xfrm>
            <a:off x="0" y="685800"/>
            <a:ext cx="1905000" cy="533400"/>
          </a:xfrm>
        </p:spPr>
        <p:txBody>
          <a:bodyPr/>
          <a:lstStyle/>
          <a:p>
            <a:pPr>
              <a:buFont typeface="Arial" charset="0"/>
              <a:buNone/>
              <a:defRPr/>
            </a:pPr>
            <a:r>
              <a:rPr lang="en-US" sz="1800" dirty="0" smtClean="0"/>
              <a:t>    </a:t>
            </a:r>
            <a:r>
              <a:rPr lang="en-US" sz="1800" dirty="0" smtClean="0">
                <a:effectLst>
                  <a:outerShdw blurRad="38100" dist="38100" dir="2700000" algn="tl">
                    <a:srgbClr val="000000">
                      <a:alpha val="43137"/>
                    </a:srgbClr>
                  </a:outerShdw>
                </a:effectLst>
              </a:rPr>
              <a:t>ATTENTIONAL PROCESSES</a:t>
            </a:r>
            <a:endParaRPr lang="en-US" sz="1800" dirty="0">
              <a:effectLst>
                <a:outerShdw blurRad="38100" dist="38100" dir="2700000" algn="tl">
                  <a:srgbClr val="000000">
                    <a:alpha val="43137"/>
                  </a:srgbClr>
                </a:outerShdw>
              </a:effectLst>
            </a:endParaRPr>
          </a:p>
        </p:txBody>
      </p:sp>
      <p:sp>
        <p:nvSpPr>
          <p:cNvPr id="4" name="TextBox 3"/>
          <p:cNvSpPr txBox="1"/>
          <p:nvPr/>
        </p:nvSpPr>
        <p:spPr>
          <a:xfrm>
            <a:off x="2209800" y="685800"/>
            <a:ext cx="1600200" cy="646113"/>
          </a:xfrm>
          <a:prstGeom prst="rect">
            <a:avLst/>
          </a:prstGeom>
          <a:noFill/>
        </p:spPr>
        <p:txBody>
          <a:bodyPr>
            <a:spAutoFit/>
          </a:bodyPr>
          <a:lstStyle/>
          <a:p>
            <a:pPr>
              <a:defRPr/>
            </a:pPr>
            <a:r>
              <a:rPr lang="en-US" dirty="0">
                <a:effectLst>
                  <a:outerShdw blurRad="38100" dist="38100" dir="2700000" algn="tl">
                    <a:srgbClr val="000000">
                      <a:alpha val="43137"/>
                    </a:srgbClr>
                  </a:outerShdw>
                </a:effectLst>
                <a:latin typeface="+mn-lt"/>
              </a:rPr>
              <a:t>RETENTION PROCESSES</a:t>
            </a:r>
          </a:p>
        </p:txBody>
      </p:sp>
      <p:sp>
        <p:nvSpPr>
          <p:cNvPr id="5" name="TextBox 4"/>
          <p:cNvSpPr txBox="1"/>
          <p:nvPr/>
        </p:nvSpPr>
        <p:spPr>
          <a:xfrm>
            <a:off x="4419600" y="685800"/>
            <a:ext cx="1828800" cy="646113"/>
          </a:xfrm>
          <a:prstGeom prst="rect">
            <a:avLst/>
          </a:prstGeom>
          <a:noFill/>
        </p:spPr>
        <p:txBody>
          <a:bodyPr>
            <a:spAutoFit/>
          </a:bodyPr>
          <a:lstStyle/>
          <a:p>
            <a:pPr>
              <a:defRPr/>
            </a:pPr>
            <a:r>
              <a:rPr lang="en-US" dirty="0">
                <a:effectLst>
                  <a:outerShdw blurRad="38100" dist="38100" dir="2700000" algn="tl">
                    <a:srgbClr val="000000">
                      <a:alpha val="43137"/>
                    </a:srgbClr>
                  </a:outerShdw>
                </a:effectLst>
                <a:latin typeface="+mn-lt"/>
              </a:rPr>
              <a:t>PRODUCTION PROCESSES</a:t>
            </a:r>
          </a:p>
        </p:txBody>
      </p:sp>
      <p:sp>
        <p:nvSpPr>
          <p:cNvPr id="6" name="TextBox 5"/>
          <p:cNvSpPr txBox="1"/>
          <p:nvPr/>
        </p:nvSpPr>
        <p:spPr>
          <a:xfrm>
            <a:off x="6553200" y="685800"/>
            <a:ext cx="1676400" cy="646113"/>
          </a:xfrm>
          <a:prstGeom prst="rect">
            <a:avLst/>
          </a:prstGeom>
          <a:noFill/>
        </p:spPr>
        <p:txBody>
          <a:bodyPr>
            <a:spAutoFit/>
          </a:bodyPr>
          <a:lstStyle/>
          <a:p>
            <a:pPr>
              <a:defRPr/>
            </a:pPr>
            <a:r>
              <a:rPr lang="en-US" dirty="0">
                <a:effectLst>
                  <a:outerShdw blurRad="38100" dist="38100" dir="2700000" algn="tl">
                    <a:srgbClr val="000000">
                      <a:alpha val="43137"/>
                    </a:srgbClr>
                  </a:outerShdw>
                </a:effectLst>
                <a:latin typeface="+mn-lt"/>
              </a:rPr>
              <a:t>MOTIVATIONAL PROCESSES</a:t>
            </a:r>
          </a:p>
        </p:txBody>
      </p:sp>
      <p:sp>
        <p:nvSpPr>
          <p:cNvPr id="7" name="Flowchart: Process 6"/>
          <p:cNvSpPr/>
          <p:nvPr/>
        </p:nvSpPr>
        <p:spPr>
          <a:xfrm>
            <a:off x="152400" y="1371600"/>
            <a:ext cx="1676400" cy="4267200"/>
          </a:xfrm>
          <a:prstGeom prst="flowChartProcess">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200" u="sng" dirty="0">
                <a:latin typeface="Arial Narrow" pitchFamily="34" charset="0"/>
              </a:rPr>
              <a:t>MODELED EVENTS</a:t>
            </a:r>
          </a:p>
          <a:p>
            <a:pPr algn="ctr">
              <a:defRPr/>
            </a:pPr>
            <a:endParaRPr lang="en-US" sz="1200" dirty="0">
              <a:latin typeface="Arial Narrow" pitchFamily="34" charset="0"/>
            </a:endParaRPr>
          </a:p>
          <a:p>
            <a:pPr>
              <a:defRPr/>
            </a:pPr>
            <a:r>
              <a:rPr lang="en-US" sz="1200" dirty="0">
                <a:latin typeface="Arial Narrow" pitchFamily="34" charset="0"/>
              </a:rPr>
              <a:t>       Salience</a:t>
            </a:r>
          </a:p>
          <a:p>
            <a:pPr>
              <a:defRPr/>
            </a:pPr>
            <a:r>
              <a:rPr lang="en-US" sz="1200" dirty="0">
                <a:latin typeface="Arial Narrow" pitchFamily="34" charset="0"/>
              </a:rPr>
              <a:t>       Affective Valence</a:t>
            </a:r>
          </a:p>
          <a:p>
            <a:pPr>
              <a:defRPr/>
            </a:pPr>
            <a:r>
              <a:rPr lang="en-US" sz="1200" dirty="0">
                <a:latin typeface="Arial Narrow" pitchFamily="34" charset="0"/>
              </a:rPr>
              <a:t>       Complexity</a:t>
            </a:r>
          </a:p>
          <a:p>
            <a:pPr>
              <a:defRPr/>
            </a:pPr>
            <a:r>
              <a:rPr lang="en-US" sz="1200" dirty="0">
                <a:latin typeface="Arial Narrow" pitchFamily="34" charset="0"/>
              </a:rPr>
              <a:t>       Prevalence</a:t>
            </a:r>
          </a:p>
          <a:p>
            <a:pPr>
              <a:defRPr/>
            </a:pPr>
            <a:r>
              <a:rPr lang="en-US" sz="1200" dirty="0">
                <a:latin typeface="Arial Narrow" pitchFamily="34" charset="0"/>
              </a:rPr>
              <a:t>       Accessibility</a:t>
            </a:r>
          </a:p>
          <a:p>
            <a:pPr>
              <a:defRPr/>
            </a:pPr>
            <a:r>
              <a:rPr lang="en-US" sz="1200" dirty="0">
                <a:latin typeface="Arial Narrow" pitchFamily="34" charset="0"/>
              </a:rPr>
              <a:t>       Functional Value</a:t>
            </a:r>
          </a:p>
          <a:p>
            <a:pPr>
              <a:defRPr/>
            </a:pPr>
            <a:endParaRPr lang="en-US" sz="1200" dirty="0">
              <a:latin typeface="Arial Narrow" pitchFamily="34" charset="0"/>
            </a:endParaRPr>
          </a:p>
          <a:p>
            <a:pPr>
              <a:defRPr/>
            </a:pPr>
            <a:endParaRPr lang="en-US" sz="1200" dirty="0">
              <a:latin typeface="Arial Narrow" pitchFamily="34" charset="0"/>
            </a:endParaRPr>
          </a:p>
          <a:p>
            <a:pPr>
              <a:defRPr/>
            </a:pPr>
            <a:endParaRPr lang="en-US" sz="1200" dirty="0">
              <a:latin typeface="Arial Narrow" pitchFamily="34" charset="0"/>
            </a:endParaRPr>
          </a:p>
          <a:p>
            <a:pPr>
              <a:defRPr/>
            </a:pPr>
            <a:endParaRPr lang="en-US" sz="1200" dirty="0">
              <a:latin typeface="Arial Narrow" pitchFamily="34" charset="0"/>
            </a:endParaRPr>
          </a:p>
          <a:p>
            <a:pPr>
              <a:defRPr/>
            </a:pPr>
            <a:endParaRPr lang="en-US" sz="1200" dirty="0">
              <a:latin typeface="Arial Narrow" pitchFamily="34" charset="0"/>
            </a:endParaRPr>
          </a:p>
          <a:p>
            <a:pPr>
              <a:defRPr/>
            </a:pPr>
            <a:endParaRPr lang="en-US" sz="1200" dirty="0">
              <a:latin typeface="Arial Narrow" pitchFamily="34" charset="0"/>
            </a:endParaRPr>
          </a:p>
          <a:p>
            <a:pPr>
              <a:defRPr/>
            </a:pPr>
            <a:endParaRPr lang="en-US" sz="1200" dirty="0">
              <a:latin typeface="Arial Narrow" pitchFamily="34" charset="0"/>
            </a:endParaRPr>
          </a:p>
          <a:p>
            <a:pPr>
              <a:defRPr/>
            </a:pPr>
            <a:r>
              <a:rPr lang="en-US" sz="1200" i="1" u="sng" dirty="0">
                <a:latin typeface="Arial Narrow" pitchFamily="34" charset="0"/>
              </a:rPr>
              <a:t>OBSERVER ATTRIBUTES</a:t>
            </a:r>
          </a:p>
          <a:p>
            <a:pPr>
              <a:defRPr/>
            </a:pPr>
            <a:endParaRPr lang="en-US" sz="1200" i="1" dirty="0">
              <a:latin typeface="Arial Narrow" pitchFamily="34" charset="0"/>
            </a:endParaRPr>
          </a:p>
          <a:p>
            <a:pPr>
              <a:defRPr/>
            </a:pPr>
            <a:r>
              <a:rPr lang="en-US" sz="1200" dirty="0">
                <a:latin typeface="Arial Narrow" pitchFamily="34" charset="0"/>
              </a:rPr>
              <a:t>   Perceptual  Set</a:t>
            </a:r>
          </a:p>
          <a:p>
            <a:pPr>
              <a:defRPr/>
            </a:pPr>
            <a:r>
              <a:rPr lang="en-US" sz="1200" dirty="0">
                <a:latin typeface="Arial Narrow" pitchFamily="34" charset="0"/>
              </a:rPr>
              <a:t>   Cognitive Capabilities</a:t>
            </a:r>
          </a:p>
          <a:p>
            <a:pPr>
              <a:defRPr/>
            </a:pPr>
            <a:r>
              <a:rPr lang="en-US" sz="1200" dirty="0">
                <a:latin typeface="Arial Narrow" pitchFamily="34" charset="0"/>
              </a:rPr>
              <a:t>   Cognitive Preconceptions</a:t>
            </a:r>
          </a:p>
          <a:p>
            <a:pPr>
              <a:defRPr/>
            </a:pPr>
            <a:r>
              <a:rPr lang="en-US" sz="1200" dirty="0">
                <a:latin typeface="Arial Narrow" pitchFamily="34" charset="0"/>
              </a:rPr>
              <a:t>   Arousal Level</a:t>
            </a:r>
          </a:p>
          <a:p>
            <a:pPr>
              <a:defRPr/>
            </a:pPr>
            <a:r>
              <a:rPr lang="en-US" sz="1200" dirty="0">
                <a:latin typeface="Arial Narrow" pitchFamily="34" charset="0"/>
              </a:rPr>
              <a:t>   Acquired Preferences</a:t>
            </a:r>
          </a:p>
        </p:txBody>
      </p:sp>
      <p:sp>
        <p:nvSpPr>
          <p:cNvPr id="8" name="Flowchart: Process 7"/>
          <p:cNvSpPr/>
          <p:nvPr/>
        </p:nvSpPr>
        <p:spPr>
          <a:xfrm>
            <a:off x="2286000" y="1371600"/>
            <a:ext cx="1676400" cy="4495800"/>
          </a:xfrm>
          <a:prstGeom prst="flowChartProcess">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200" u="sng" dirty="0">
                <a:latin typeface="Arial Narrow" pitchFamily="34" charset="0"/>
              </a:rPr>
              <a:t>COGNITIVE CONSTRUCTION</a:t>
            </a:r>
          </a:p>
          <a:p>
            <a:pPr>
              <a:defRPr/>
            </a:pPr>
            <a:endParaRPr lang="en-US" sz="1200" dirty="0">
              <a:latin typeface="Arial Narrow" pitchFamily="34" charset="0"/>
            </a:endParaRPr>
          </a:p>
          <a:p>
            <a:pPr>
              <a:defRPr/>
            </a:pPr>
            <a:r>
              <a:rPr lang="en-US" sz="1200" dirty="0">
                <a:latin typeface="Arial Narrow" pitchFamily="34" charset="0"/>
              </a:rPr>
              <a:t>   Symbolic Coding</a:t>
            </a:r>
          </a:p>
          <a:p>
            <a:pPr>
              <a:defRPr/>
            </a:pPr>
            <a:r>
              <a:rPr lang="en-US" sz="1200" dirty="0">
                <a:latin typeface="Arial Narrow" pitchFamily="34" charset="0"/>
              </a:rPr>
              <a:t>   Cognitive Organization</a:t>
            </a:r>
          </a:p>
          <a:p>
            <a:pPr>
              <a:defRPr/>
            </a:pPr>
            <a:endParaRPr lang="en-US" sz="1200" dirty="0">
              <a:latin typeface="Arial Narrow" pitchFamily="34" charset="0"/>
            </a:endParaRPr>
          </a:p>
          <a:p>
            <a:pPr>
              <a:defRPr/>
            </a:pPr>
            <a:r>
              <a:rPr lang="en-US" sz="1200" u="sng" dirty="0">
                <a:latin typeface="Arial Narrow" pitchFamily="34" charset="0"/>
              </a:rPr>
              <a:t>REHEARSAL</a:t>
            </a:r>
          </a:p>
          <a:p>
            <a:pPr>
              <a:defRPr/>
            </a:pPr>
            <a:r>
              <a:rPr lang="en-US" sz="1200" dirty="0">
                <a:latin typeface="Arial Narrow" pitchFamily="34" charset="0"/>
              </a:rPr>
              <a:t>   Cognitive</a:t>
            </a:r>
          </a:p>
          <a:p>
            <a:pPr>
              <a:defRPr/>
            </a:pPr>
            <a:r>
              <a:rPr lang="en-US" sz="1200" dirty="0">
                <a:latin typeface="Arial Narrow" pitchFamily="34" charset="0"/>
              </a:rPr>
              <a:t>   Enactive</a:t>
            </a:r>
          </a:p>
          <a:p>
            <a:pPr>
              <a:defRPr/>
            </a:pPr>
            <a:endParaRPr lang="en-US" sz="1200" dirty="0"/>
          </a:p>
          <a:p>
            <a:pPr>
              <a:defRPr/>
            </a:pPr>
            <a:endParaRPr lang="en-US" sz="1200" dirty="0"/>
          </a:p>
          <a:p>
            <a:pPr>
              <a:defRPr/>
            </a:pPr>
            <a:endParaRPr lang="en-US" sz="1200" dirty="0"/>
          </a:p>
          <a:p>
            <a:pPr>
              <a:defRPr/>
            </a:pPr>
            <a:endParaRPr lang="en-US" sz="1200" dirty="0"/>
          </a:p>
          <a:p>
            <a:pPr>
              <a:defRPr/>
            </a:pPr>
            <a:endParaRPr lang="en-US" sz="1200" dirty="0"/>
          </a:p>
          <a:p>
            <a:pPr>
              <a:defRPr/>
            </a:pPr>
            <a:r>
              <a:rPr lang="en-US" sz="1200" i="1" u="sng" dirty="0">
                <a:latin typeface="Arial Narrow" pitchFamily="34" charset="0"/>
              </a:rPr>
              <a:t>OBSERVER ATTRIBUTES</a:t>
            </a:r>
          </a:p>
          <a:p>
            <a:pPr>
              <a:defRPr/>
            </a:pPr>
            <a:r>
              <a:rPr lang="en-US" sz="1200" dirty="0">
                <a:latin typeface="Arial Narrow" pitchFamily="34" charset="0"/>
              </a:rPr>
              <a:t>   Cognitive Skills</a:t>
            </a:r>
          </a:p>
          <a:p>
            <a:pPr>
              <a:defRPr/>
            </a:pPr>
            <a:r>
              <a:rPr lang="en-US" sz="1200" dirty="0">
                <a:latin typeface="Arial Narrow" pitchFamily="34" charset="0"/>
              </a:rPr>
              <a:t>   Cognitive Structures</a:t>
            </a:r>
          </a:p>
          <a:p>
            <a:pPr>
              <a:defRPr/>
            </a:pPr>
            <a:endParaRPr lang="en-US" sz="1200" dirty="0"/>
          </a:p>
          <a:p>
            <a:pPr>
              <a:defRPr/>
            </a:pPr>
            <a:endParaRPr lang="en-US" sz="1400" dirty="0"/>
          </a:p>
          <a:p>
            <a:pPr>
              <a:defRPr/>
            </a:pPr>
            <a:endParaRPr lang="en-US" sz="1400" dirty="0"/>
          </a:p>
          <a:p>
            <a:pPr>
              <a:defRPr/>
            </a:pPr>
            <a:endParaRPr lang="en-US" sz="1400" dirty="0"/>
          </a:p>
          <a:p>
            <a:pPr>
              <a:defRPr/>
            </a:pPr>
            <a:endParaRPr lang="en-US" sz="1400" dirty="0"/>
          </a:p>
          <a:p>
            <a:pPr>
              <a:defRPr/>
            </a:pPr>
            <a:endParaRPr lang="en-US" sz="1400" dirty="0"/>
          </a:p>
        </p:txBody>
      </p:sp>
      <p:sp>
        <p:nvSpPr>
          <p:cNvPr id="9" name="Flowchart: Process 8"/>
          <p:cNvSpPr/>
          <p:nvPr/>
        </p:nvSpPr>
        <p:spPr>
          <a:xfrm>
            <a:off x="4191000" y="1371600"/>
            <a:ext cx="1828800" cy="3581400"/>
          </a:xfrm>
          <a:prstGeom prst="flowChartProcess">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1200" u="sng" dirty="0">
                <a:latin typeface="Arial Narrow" pitchFamily="34" charset="0"/>
              </a:rPr>
              <a:t>REPRESENTATIONAL GUIDANCE</a:t>
            </a:r>
          </a:p>
          <a:p>
            <a:pPr>
              <a:defRPr/>
            </a:pPr>
            <a:endParaRPr lang="en-US" sz="1200" dirty="0">
              <a:latin typeface="Arial Narrow" pitchFamily="34" charset="0"/>
            </a:endParaRPr>
          </a:p>
          <a:p>
            <a:pPr>
              <a:defRPr/>
            </a:pPr>
            <a:r>
              <a:rPr lang="en-US" sz="1200" dirty="0">
                <a:latin typeface="Arial Narrow" pitchFamily="34" charset="0"/>
              </a:rPr>
              <a:t>   Response Production</a:t>
            </a:r>
          </a:p>
          <a:p>
            <a:pPr>
              <a:defRPr/>
            </a:pPr>
            <a:r>
              <a:rPr lang="en-US" sz="1200" dirty="0">
                <a:latin typeface="Arial Narrow" pitchFamily="34" charset="0"/>
              </a:rPr>
              <a:t>   Guided Enactment</a:t>
            </a:r>
          </a:p>
          <a:p>
            <a:pPr>
              <a:defRPr/>
            </a:pPr>
            <a:endParaRPr lang="en-US" sz="1200" dirty="0">
              <a:latin typeface="Arial Narrow" pitchFamily="34" charset="0"/>
            </a:endParaRPr>
          </a:p>
          <a:p>
            <a:pPr>
              <a:defRPr/>
            </a:pPr>
            <a:r>
              <a:rPr lang="en-US" sz="1200" u="sng" dirty="0">
                <a:latin typeface="Arial Narrow" pitchFamily="34" charset="0"/>
              </a:rPr>
              <a:t>CORRECTIVE ADJUSTMENT </a:t>
            </a:r>
          </a:p>
          <a:p>
            <a:pPr>
              <a:defRPr/>
            </a:pPr>
            <a:endParaRPr lang="en-US" sz="1200" dirty="0">
              <a:latin typeface="Arial Narrow" pitchFamily="34" charset="0"/>
            </a:endParaRPr>
          </a:p>
          <a:p>
            <a:pPr>
              <a:defRPr/>
            </a:pPr>
            <a:r>
              <a:rPr lang="en-US" sz="1200" dirty="0">
                <a:latin typeface="Arial Narrow" pitchFamily="34" charset="0"/>
              </a:rPr>
              <a:t>   Monitoring of Enactments</a:t>
            </a:r>
          </a:p>
          <a:p>
            <a:pPr>
              <a:defRPr/>
            </a:pPr>
            <a:r>
              <a:rPr lang="en-US" sz="1200" dirty="0">
                <a:latin typeface="Arial Narrow" pitchFamily="34" charset="0"/>
              </a:rPr>
              <a:t>   Feedback Information</a:t>
            </a:r>
          </a:p>
          <a:p>
            <a:pPr>
              <a:defRPr/>
            </a:pPr>
            <a:r>
              <a:rPr lang="en-US" sz="1200" dirty="0">
                <a:latin typeface="Arial Narrow" pitchFamily="34" charset="0"/>
              </a:rPr>
              <a:t>   Conception Matching</a:t>
            </a:r>
          </a:p>
          <a:p>
            <a:pPr>
              <a:defRPr/>
            </a:pPr>
            <a:endParaRPr lang="en-US" sz="1200" dirty="0">
              <a:latin typeface="Arial Narrow" pitchFamily="34" charset="0"/>
            </a:endParaRPr>
          </a:p>
          <a:p>
            <a:pPr>
              <a:defRPr/>
            </a:pPr>
            <a:endParaRPr lang="en-US" sz="1200" dirty="0">
              <a:latin typeface="Arial Narrow" pitchFamily="34" charset="0"/>
            </a:endParaRPr>
          </a:p>
          <a:p>
            <a:pPr>
              <a:defRPr/>
            </a:pPr>
            <a:r>
              <a:rPr lang="en-US" sz="1200" i="1" u="sng" dirty="0">
                <a:latin typeface="Arial Narrow" pitchFamily="34" charset="0"/>
              </a:rPr>
              <a:t>OBSERVER ATTRIBUTES</a:t>
            </a:r>
          </a:p>
          <a:p>
            <a:pPr>
              <a:defRPr/>
            </a:pPr>
            <a:r>
              <a:rPr lang="en-US" sz="1200" dirty="0">
                <a:latin typeface="Arial Narrow" pitchFamily="34" charset="0"/>
              </a:rPr>
              <a:t>   Physical Capabilities</a:t>
            </a:r>
          </a:p>
          <a:p>
            <a:pPr>
              <a:defRPr/>
            </a:pPr>
            <a:r>
              <a:rPr lang="en-US" sz="1200" dirty="0">
                <a:latin typeface="Arial Narrow" pitchFamily="34" charset="0"/>
              </a:rPr>
              <a:t>   Component </a:t>
            </a:r>
            <a:r>
              <a:rPr lang="en-US" sz="1200" dirty="0" err="1">
                <a:latin typeface="Arial Narrow" pitchFamily="34" charset="0"/>
              </a:rPr>
              <a:t>Subskills</a:t>
            </a:r>
            <a:endParaRPr lang="en-US" sz="1200" dirty="0">
              <a:latin typeface="Arial Narrow" pitchFamily="34" charset="0"/>
            </a:endParaRPr>
          </a:p>
          <a:p>
            <a:pPr>
              <a:defRPr/>
            </a:pPr>
            <a:endParaRPr lang="en-US" sz="1200" dirty="0">
              <a:latin typeface="Arial Narrow" pitchFamily="34" charset="0"/>
            </a:endParaRPr>
          </a:p>
        </p:txBody>
      </p:sp>
      <p:sp>
        <p:nvSpPr>
          <p:cNvPr id="10" name="Flowchart: Process 9"/>
          <p:cNvSpPr/>
          <p:nvPr/>
        </p:nvSpPr>
        <p:spPr>
          <a:xfrm>
            <a:off x="6324600" y="1371600"/>
            <a:ext cx="2209800" cy="4419600"/>
          </a:xfrm>
          <a:prstGeom prst="flowChartProcess">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sz="1200" u="sng" dirty="0" smtClean="0">
              <a:latin typeface="Arial Narrow" pitchFamily="34" charset="0"/>
            </a:endParaRPr>
          </a:p>
          <a:p>
            <a:pPr>
              <a:defRPr/>
            </a:pPr>
            <a:endParaRPr lang="en-US" sz="1200" u="sng" dirty="0" smtClean="0">
              <a:latin typeface="Arial Narrow" pitchFamily="34" charset="0"/>
            </a:endParaRPr>
          </a:p>
          <a:p>
            <a:pPr>
              <a:defRPr/>
            </a:pPr>
            <a:endParaRPr lang="en-US" sz="1200" u="sng" dirty="0" smtClean="0">
              <a:latin typeface="Arial Narrow" pitchFamily="34" charset="0"/>
            </a:endParaRPr>
          </a:p>
          <a:p>
            <a:pPr>
              <a:defRPr/>
            </a:pPr>
            <a:endParaRPr lang="en-US" sz="1200" u="sng" dirty="0" smtClean="0">
              <a:latin typeface="Arial Narrow" pitchFamily="34" charset="0"/>
            </a:endParaRPr>
          </a:p>
          <a:p>
            <a:pPr>
              <a:defRPr/>
            </a:pPr>
            <a:endParaRPr lang="en-US" sz="1200" u="sng" dirty="0" smtClean="0">
              <a:latin typeface="Arial Narrow" pitchFamily="34" charset="0"/>
            </a:endParaRPr>
          </a:p>
          <a:p>
            <a:pPr>
              <a:defRPr/>
            </a:pPr>
            <a:endParaRPr lang="en-US" sz="1200" u="sng" dirty="0" smtClean="0">
              <a:latin typeface="Arial Narrow" pitchFamily="34" charset="0"/>
            </a:endParaRPr>
          </a:p>
          <a:p>
            <a:pPr>
              <a:defRPr/>
            </a:pPr>
            <a:endParaRPr lang="en-US" sz="1200" u="sng" dirty="0" smtClean="0">
              <a:latin typeface="Arial Narrow" pitchFamily="34" charset="0"/>
            </a:endParaRPr>
          </a:p>
          <a:p>
            <a:pPr>
              <a:defRPr/>
            </a:pPr>
            <a:r>
              <a:rPr lang="en-US" sz="1200" u="sng" dirty="0" smtClean="0">
                <a:latin typeface="Arial Narrow" pitchFamily="34" charset="0"/>
              </a:rPr>
              <a:t>EXTERNAL </a:t>
            </a:r>
            <a:r>
              <a:rPr lang="en-US" sz="1200" u="sng" dirty="0">
                <a:latin typeface="Arial Narrow" pitchFamily="34" charset="0"/>
              </a:rPr>
              <a:t>INCENTIVES</a:t>
            </a:r>
          </a:p>
          <a:p>
            <a:pPr>
              <a:defRPr/>
            </a:pPr>
            <a:r>
              <a:rPr lang="en-US" sz="1200" dirty="0">
                <a:latin typeface="Arial Narrow" pitchFamily="34" charset="0"/>
              </a:rPr>
              <a:t>   Sensory</a:t>
            </a:r>
          </a:p>
          <a:p>
            <a:pPr>
              <a:defRPr/>
            </a:pPr>
            <a:r>
              <a:rPr lang="en-US" sz="1200" dirty="0">
                <a:latin typeface="Arial Narrow" pitchFamily="34" charset="0"/>
              </a:rPr>
              <a:t>   Tangible</a:t>
            </a:r>
          </a:p>
          <a:p>
            <a:pPr>
              <a:defRPr/>
            </a:pPr>
            <a:r>
              <a:rPr lang="en-US" sz="1200" dirty="0">
                <a:latin typeface="Arial Narrow" pitchFamily="34" charset="0"/>
              </a:rPr>
              <a:t>   Social </a:t>
            </a:r>
          </a:p>
          <a:p>
            <a:pPr>
              <a:defRPr/>
            </a:pPr>
            <a:r>
              <a:rPr lang="en-US" sz="1200" dirty="0">
                <a:latin typeface="Arial Narrow" pitchFamily="34" charset="0"/>
              </a:rPr>
              <a:t>   Control</a:t>
            </a:r>
          </a:p>
          <a:p>
            <a:pPr>
              <a:defRPr/>
            </a:pPr>
            <a:endParaRPr lang="en-US" sz="1200" dirty="0">
              <a:latin typeface="Arial Narrow" pitchFamily="34" charset="0"/>
            </a:endParaRPr>
          </a:p>
          <a:p>
            <a:pPr>
              <a:defRPr/>
            </a:pPr>
            <a:r>
              <a:rPr lang="en-US" sz="1200" u="sng" dirty="0">
                <a:latin typeface="Arial Narrow" pitchFamily="34" charset="0"/>
              </a:rPr>
              <a:t>VICARIOUS INCENTIVES</a:t>
            </a:r>
          </a:p>
          <a:p>
            <a:pPr>
              <a:defRPr/>
            </a:pPr>
            <a:r>
              <a:rPr lang="en-US" sz="1200" dirty="0">
                <a:latin typeface="Arial Narrow" pitchFamily="34" charset="0"/>
              </a:rPr>
              <a:t>   Observed Benefits</a:t>
            </a:r>
          </a:p>
          <a:p>
            <a:pPr>
              <a:defRPr/>
            </a:pPr>
            <a:r>
              <a:rPr lang="en-US" sz="1200" dirty="0">
                <a:latin typeface="Arial Narrow" pitchFamily="34" charset="0"/>
              </a:rPr>
              <a:t>   Observed Costs</a:t>
            </a:r>
          </a:p>
          <a:p>
            <a:pPr>
              <a:defRPr/>
            </a:pPr>
            <a:endParaRPr lang="en-US" sz="1200" dirty="0">
              <a:latin typeface="Arial Narrow" pitchFamily="34" charset="0"/>
            </a:endParaRPr>
          </a:p>
          <a:p>
            <a:pPr>
              <a:defRPr/>
            </a:pPr>
            <a:r>
              <a:rPr lang="en-US" sz="1200" u="sng" dirty="0">
                <a:latin typeface="Arial Narrow" pitchFamily="34" charset="0"/>
              </a:rPr>
              <a:t>SELF-INCENTIVES</a:t>
            </a:r>
          </a:p>
          <a:p>
            <a:pPr>
              <a:defRPr/>
            </a:pPr>
            <a:r>
              <a:rPr lang="en-US" sz="1200" dirty="0">
                <a:latin typeface="Arial Narrow" pitchFamily="34" charset="0"/>
              </a:rPr>
              <a:t>   Tangible</a:t>
            </a:r>
          </a:p>
          <a:p>
            <a:pPr>
              <a:defRPr/>
            </a:pPr>
            <a:r>
              <a:rPr lang="en-US" sz="1200" dirty="0">
                <a:latin typeface="Arial Narrow" pitchFamily="34" charset="0"/>
              </a:rPr>
              <a:t>   Self-Evaluative</a:t>
            </a:r>
          </a:p>
          <a:p>
            <a:pPr>
              <a:defRPr/>
            </a:pPr>
            <a:endParaRPr lang="en-US" sz="1200" dirty="0">
              <a:latin typeface="Arial Narrow" pitchFamily="34" charset="0"/>
            </a:endParaRPr>
          </a:p>
          <a:p>
            <a:pPr>
              <a:defRPr/>
            </a:pPr>
            <a:endParaRPr lang="en-US" sz="1200" dirty="0">
              <a:latin typeface="Arial Narrow" pitchFamily="34" charset="0"/>
            </a:endParaRPr>
          </a:p>
          <a:p>
            <a:pPr>
              <a:defRPr/>
            </a:pPr>
            <a:r>
              <a:rPr lang="en-US" sz="1200" i="1" u="sng" dirty="0">
                <a:latin typeface="Arial Narrow" pitchFamily="34" charset="0"/>
              </a:rPr>
              <a:t>OBSERVER ATTRIBUTES</a:t>
            </a:r>
          </a:p>
          <a:p>
            <a:pPr>
              <a:defRPr/>
            </a:pPr>
            <a:endParaRPr lang="en-US" sz="1200" dirty="0">
              <a:latin typeface="Arial Narrow" pitchFamily="34" charset="0"/>
            </a:endParaRPr>
          </a:p>
          <a:p>
            <a:pPr>
              <a:defRPr/>
            </a:pPr>
            <a:r>
              <a:rPr lang="en-US" sz="1200" dirty="0">
                <a:latin typeface="Arial Narrow" pitchFamily="34" charset="0"/>
              </a:rPr>
              <a:t>   Incentive Preferences</a:t>
            </a:r>
          </a:p>
          <a:p>
            <a:pPr>
              <a:defRPr/>
            </a:pPr>
            <a:r>
              <a:rPr lang="en-US" sz="1200" dirty="0">
                <a:latin typeface="Arial Narrow" pitchFamily="34" charset="0"/>
              </a:rPr>
              <a:t>   Social Comparison Biases</a:t>
            </a:r>
          </a:p>
          <a:p>
            <a:pPr>
              <a:defRPr/>
            </a:pPr>
            <a:r>
              <a:rPr lang="en-US" sz="1200" dirty="0">
                <a:latin typeface="Arial Narrow" pitchFamily="34" charset="0"/>
              </a:rPr>
              <a:t>   Internal Standards</a:t>
            </a:r>
          </a:p>
          <a:p>
            <a:pPr>
              <a:defRPr/>
            </a:pPr>
            <a:endParaRPr lang="en-US" sz="1200" dirty="0">
              <a:latin typeface="Arial Narrow" pitchFamily="34" charset="0"/>
            </a:endParaRPr>
          </a:p>
          <a:p>
            <a:pPr>
              <a:defRPr/>
            </a:pPr>
            <a:endParaRPr lang="en-US" sz="1200" dirty="0">
              <a:latin typeface="Arial Narrow" pitchFamily="34" charset="0"/>
            </a:endParaRPr>
          </a:p>
          <a:p>
            <a:pPr>
              <a:defRPr/>
            </a:pPr>
            <a:endParaRPr lang="en-US" sz="1200" dirty="0">
              <a:latin typeface="Arial Narrow" pitchFamily="34" charset="0"/>
            </a:endParaRPr>
          </a:p>
          <a:p>
            <a:pPr>
              <a:defRPr/>
            </a:pPr>
            <a:endParaRPr lang="en-US" sz="1200" dirty="0">
              <a:latin typeface="Arial Narrow" pitchFamily="34" charset="0"/>
            </a:endParaRPr>
          </a:p>
          <a:p>
            <a:pPr>
              <a:defRPr/>
            </a:pPr>
            <a:endParaRPr lang="en-US" sz="1200" dirty="0">
              <a:latin typeface="Arial Narrow" pitchFamily="34" charset="0"/>
            </a:endParaRPr>
          </a:p>
          <a:p>
            <a:pPr>
              <a:defRPr/>
            </a:pPr>
            <a:endParaRPr lang="en-US" sz="1200" dirty="0">
              <a:latin typeface="Arial Narrow" pitchFamily="34" charset="0"/>
            </a:endParaRPr>
          </a:p>
          <a:p>
            <a:pPr>
              <a:defRPr/>
            </a:pPr>
            <a:endParaRPr lang="en-US" sz="1200" dirty="0">
              <a:latin typeface="Arial Narrow" pitchFamily="34" charset="0"/>
            </a:endParaRPr>
          </a:p>
          <a:p>
            <a:pPr>
              <a:defRPr/>
            </a:pPr>
            <a:endParaRPr lang="en-US" sz="1200" dirty="0">
              <a:latin typeface="Arial Narrow" pitchFamily="34" charset="0"/>
            </a:endParaRPr>
          </a:p>
          <a:p>
            <a:pPr>
              <a:defRPr/>
            </a:pPr>
            <a:endParaRPr lang="en-US" sz="1200" dirty="0">
              <a:latin typeface="Arial Narrow" pitchFamily="34" charset="0"/>
            </a:endParaRPr>
          </a:p>
          <a:p>
            <a:pPr>
              <a:defRPr/>
            </a:pPr>
            <a:endParaRPr lang="en-US" sz="1200" dirty="0">
              <a:latin typeface="Arial Narrow" pitchFamily="34" charset="0"/>
            </a:endParaRPr>
          </a:p>
        </p:txBody>
      </p:sp>
      <p:sp>
        <p:nvSpPr>
          <p:cNvPr id="17419" name="TextBox 10"/>
          <p:cNvSpPr txBox="1">
            <a:spLocks noChangeArrowheads="1"/>
          </p:cNvSpPr>
          <p:nvPr/>
        </p:nvSpPr>
        <p:spPr bwMode="auto">
          <a:xfrm>
            <a:off x="0" y="6248400"/>
            <a:ext cx="4876800" cy="2460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r>
              <a:rPr lang="en-US" sz="1000"/>
              <a:t>FIGURE 6.2. Four subprocesses governing observational learning (Bandura, 1986).</a:t>
            </a:r>
          </a:p>
        </p:txBody>
      </p:sp>
      <p:cxnSp>
        <p:nvCxnSpPr>
          <p:cNvPr id="13" name="Straight Arrow Connector 12"/>
          <p:cNvCxnSpPr/>
          <p:nvPr/>
        </p:nvCxnSpPr>
        <p:spPr>
          <a:xfrm>
            <a:off x="1905000" y="3352800"/>
            <a:ext cx="228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962400" y="3352800"/>
            <a:ext cx="228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6096000" y="3352800"/>
            <a:ext cx="2286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8534400" y="3429000"/>
            <a:ext cx="381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424" name="TextBox 19"/>
          <p:cNvSpPr txBox="1">
            <a:spLocks noChangeArrowheads="1"/>
          </p:cNvSpPr>
          <p:nvPr/>
        </p:nvSpPr>
        <p:spPr bwMode="auto">
          <a:xfrm>
            <a:off x="8153400" y="3048000"/>
            <a:ext cx="1371600" cy="3385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r>
              <a:rPr lang="en-US" sz="800" dirty="0" smtClean="0"/>
              <a:t>          Matching               </a:t>
            </a:r>
          </a:p>
          <a:p>
            <a:r>
              <a:rPr lang="en-US" sz="800" dirty="0" smtClean="0"/>
              <a:t>          Patterns</a:t>
            </a:r>
            <a:endParaRPr lang="en-US" sz="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z="4000" dirty="0" smtClean="0">
                <a:latin typeface="Arial Black" pitchFamily="34" charset="0"/>
              </a:rPr>
              <a:t>Vicarious Reinforcement and Vicarious Punishment</a:t>
            </a:r>
          </a:p>
        </p:txBody>
      </p:sp>
      <p:sp>
        <p:nvSpPr>
          <p:cNvPr id="93187" name="Rectangle 3"/>
          <p:cNvSpPr>
            <a:spLocks noGrp="1" noChangeArrowheads="1"/>
          </p:cNvSpPr>
          <p:nvPr>
            <p:ph idx="1"/>
          </p:nvPr>
        </p:nvSpPr>
        <p:spPr/>
        <p:txBody>
          <a:bodyPr rtlCol="0">
            <a:normAutofit/>
          </a:bodyPr>
          <a:lstStyle/>
          <a:p>
            <a:pPr eaLnBrk="1" fontAlgn="auto" hangingPunct="1">
              <a:spcAft>
                <a:spcPts val="0"/>
              </a:spcAft>
              <a:buFont typeface="Arial" pitchFamily="34" charset="0"/>
              <a:buChar char="•"/>
              <a:defRPr/>
            </a:pPr>
            <a:r>
              <a:rPr lang="en-US" b="1" dirty="0" smtClean="0">
                <a:latin typeface="Tahoma" pitchFamily="34" charset="0"/>
                <a:cs typeface="Tahoma" pitchFamily="34" charset="0"/>
              </a:rPr>
              <a:t>Vicarious reinforcement</a:t>
            </a:r>
            <a:r>
              <a:rPr lang="en-US" dirty="0" smtClean="0">
                <a:latin typeface="Tahoma" pitchFamily="34" charset="0"/>
                <a:cs typeface="Tahoma" pitchFamily="34" charset="0"/>
              </a:rPr>
              <a:t> occurs when the frequency of certain behaviors increases as a result of observing others  rewarded for the same behaviors.</a:t>
            </a:r>
          </a:p>
          <a:p>
            <a:pPr eaLnBrk="1" fontAlgn="auto" hangingPunct="1">
              <a:spcAft>
                <a:spcPts val="0"/>
              </a:spcAft>
              <a:buFont typeface="Arial" pitchFamily="34" charset="0"/>
              <a:buChar char="•"/>
              <a:defRPr/>
            </a:pPr>
            <a:r>
              <a:rPr lang="en-US" b="1" dirty="0" smtClean="0">
                <a:latin typeface="Tahoma" pitchFamily="34" charset="0"/>
                <a:cs typeface="Tahoma" pitchFamily="34" charset="0"/>
              </a:rPr>
              <a:t>Vicarious punishment</a:t>
            </a:r>
            <a:r>
              <a:rPr lang="en-US" dirty="0" smtClean="0">
                <a:latin typeface="Tahoma" pitchFamily="34" charset="0"/>
                <a:cs typeface="Tahoma" pitchFamily="34" charset="0"/>
              </a:rPr>
              <a:t> refers to a decrease in the frequency of certain behaviors as a results of seeing others punished for the same actions.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31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318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57200" y="384175"/>
            <a:ext cx="8229600" cy="1139825"/>
          </a:xfrm>
        </p:spPr>
        <p:txBody>
          <a:bodyPr rtlCol="0">
            <a:normAutofit fontScale="90000"/>
          </a:bodyPr>
          <a:lstStyle/>
          <a:p>
            <a:pPr eaLnBrk="1" fontAlgn="auto" hangingPunct="1">
              <a:spcAft>
                <a:spcPts val="0"/>
              </a:spcAft>
              <a:defRPr/>
            </a:pPr>
            <a:r>
              <a:rPr lang="en-US" sz="4000" dirty="0" smtClean="0">
                <a:latin typeface="Arial Black" pitchFamily="34" charset="0"/>
              </a:rPr>
              <a:t>Direct versus Vicarious Reinforcement </a:t>
            </a:r>
          </a:p>
        </p:txBody>
      </p:sp>
      <p:sp>
        <p:nvSpPr>
          <p:cNvPr id="95235" name="Rectangle 3"/>
          <p:cNvSpPr>
            <a:spLocks noGrp="1" noChangeArrowheads="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Observers learn faster than performers because the arousal level is greater for the performer. </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Direct reinforcement is superior to vicarious reinforcement in maintaining learned behaviors over long periods of time.  </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Direct and vicarious reinforcement have both additive and interactive effects.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523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523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523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latin typeface="Arial Black" pitchFamily="34" charset="0"/>
              </a:rPr>
              <a:t>Modeling and TV Violence</a:t>
            </a:r>
          </a:p>
        </p:txBody>
      </p:sp>
      <p:sp>
        <p:nvSpPr>
          <p:cNvPr id="96259" name="Rectangle 3"/>
          <p:cNvSpPr>
            <a:spLocks noGrp="1" noChangeArrowheads="1"/>
          </p:cNvSpPr>
          <p:nvPr>
            <p:ph idx="1"/>
          </p:nvPr>
        </p:nvSpPr>
        <p:spPr>
          <a:xfrm>
            <a:off x="533400" y="1752600"/>
            <a:ext cx="8229600" cy="5105400"/>
          </a:xfrm>
        </p:spPr>
        <p:txBody>
          <a:bodyPr/>
          <a:lstStyle/>
          <a:p>
            <a:pPr eaLnBrk="1" hangingPunct="1"/>
            <a:r>
              <a:rPr lang="en-US" smtClean="0">
                <a:latin typeface="Tahoma" pitchFamily="34" charset="0"/>
                <a:cs typeface="Tahoma" pitchFamily="34" charset="0"/>
              </a:rPr>
              <a:t>Bandura’s Social Learning Theory was at the center of the famous debate over the influence that TV violence has on children.</a:t>
            </a:r>
          </a:p>
          <a:p>
            <a:pPr eaLnBrk="1" hangingPunct="1"/>
            <a:r>
              <a:rPr lang="en-US" smtClean="0">
                <a:latin typeface="Tahoma" pitchFamily="34" charset="0"/>
                <a:cs typeface="Tahoma" pitchFamily="34" charset="0"/>
              </a:rPr>
              <a:t>He believes that TV violence cannot influence kids unless all the processes are triggered, but does not consider the concern over TV violence to be frivolous. </a:t>
            </a:r>
          </a:p>
          <a:p>
            <a:pPr eaLnBrk="1" hangingPunct="1"/>
            <a:r>
              <a:rPr lang="en-US" smtClean="0">
                <a:latin typeface="Tahoma" pitchFamily="34" charset="0"/>
                <a:cs typeface="Tahoma" pitchFamily="34" charset="0"/>
              </a:rPr>
              <a:t>Social Learning Theory is particularly relevant to the field of criminology.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62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625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625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latin typeface="Arial Black" pitchFamily="34" charset="0"/>
              </a:rPr>
              <a:t>Self Efficacy</a:t>
            </a:r>
          </a:p>
        </p:txBody>
      </p:sp>
      <p:sp>
        <p:nvSpPr>
          <p:cNvPr id="97283" name="Rectangle 3"/>
          <p:cNvSpPr>
            <a:spLocks noGrp="1" noChangeArrowheads="1"/>
          </p:cNvSpPr>
          <p:nvPr>
            <p:ph idx="1"/>
          </p:nvPr>
        </p:nvSpPr>
        <p:spPr/>
        <p:txBody>
          <a:bodyPr rtlCol="0">
            <a:normAutofit fontScale="92500"/>
          </a:bodyPr>
          <a:lstStyle/>
          <a:p>
            <a:pPr eaLnBrk="1" fontAlgn="auto" hangingPunct="1">
              <a:spcAft>
                <a:spcPts val="0"/>
              </a:spcAft>
              <a:buFont typeface="Arial" pitchFamily="34" charset="0"/>
              <a:buChar char="•"/>
              <a:defRPr/>
            </a:pPr>
            <a:r>
              <a:rPr lang="en-US" dirty="0" err="1" smtClean="0">
                <a:latin typeface="Tahoma" pitchFamily="34" charset="0"/>
                <a:cs typeface="Tahoma" pitchFamily="34" charset="0"/>
              </a:rPr>
              <a:t>Bandura</a:t>
            </a:r>
            <a:r>
              <a:rPr lang="en-US" dirty="0" smtClean="0">
                <a:latin typeface="Tahoma" pitchFamily="34" charset="0"/>
                <a:cs typeface="Tahoma" pitchFamily="34" charset="0"/>
              </a:rPr>
              <a:t> has </a:t>
            </a:r>
            <a:r>
              <a:rPr lang="en-US" dirty="0" err="1" smtClean="0">
                <a:latin typeface="Tahoma" pitchFamily="34" charset="0"/>
                <a:cs typeface="Tahoma" pitchFamily="34" charset="0"/>
              </a:rPr>
              <a:t>reconceptualized</a:t>
            </a:r>
            <a:r>
              <a:rPr lang="en-US" dirty="0" smtClean="0">
                <a:latin typeface="Tahoma" pitchFamily="34" charset="0"/>
                <a:cs typeface="Tahoma" pitchFamily="34" charset="0"/>
              </a:rPr>
              <a:t> reinforcement in his more recent writings. </a:t>
            </a:r>
          </a:p>
          <a:p>
            <a:pPr lvl="1" eaLnBrk="1" fontAlgn="auto" hangingPunct="1">
              <a:spcAft>
                <a:spcPts val="0"/>
              </a:spcAft>
              <a:buFont typeface="Arial" pitchFamily="34" charset="0"/>
              <a:buChar char="–"/>
              <a:defRPr/>
            </a:pPr>
            <a:r>
              <a:rPr lang="en-US" dirty="0" smtClean="0">
                <a:latin typeface="Tahoma" pitchFamily="34" charset="0"/>
                <a:cs typeface="Tahoma" pitchFamily="34" charset="0"/>
              </a:rPr>
              <a:t>He now says that </a:t>
            </a:r>
            <a:r>
              <a:rPr lang="en-US" b="1" dirty="0" smtClean="0">
                <a:latin typeface="Tahoma" pitchFamily="34" charset="0"/>
                <a:cs typeface="Tahoma" pitchFamily="34" charset="0"/>
              </a:rPr>
              <a:t>the individual is controlled by reinforcements only to the extent that he or she is aware of them, values their significance in his or her life, and anticipates their eventual application. </a:t>
            </a:r>
          </a:p>
          <a:p>
            <a:pPr lvl="1" eaLnBrk="1" fontAlgn="auto" hangingPunct="1">
              <a:spcAft>
                <a:spcPts val="0"/>
              </a:spcAft>
              <a:buFont typeface="Arial" pitchFamily="34" charset="0"/>
              <a:buChar char="–"/>
              <a:defRPr/>
            </a:pPr>
            <a:r>
              <a:rPr lang="en-US" dirty="0" smtClean="0">
                <a:latin typeface="Tahoma" pitchFamily="34" charset="0"/>
                <a:cs typeface="Tahoma" pitchFamily="34" charset="0"/>
              </a:rPr>
              <a:t>Self efficacy simply refers to an individual’s belief in his or her ability to carry out a particular course of action.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7283">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9728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mtClean="0">
                <a:latin typeface="Arial Black" pitchFamily="34" charset="0"/>
              </a:rPr>
              <a:t>Social Learning</a:t>
            </a:r>
          </a:p>
        </p:txBody>
      </p:sp>
      <p:sp>
        <p:nvSpPr>
          <p:cNvPr id="65539" name="Rectangle 3"/>
          <p:cNvSpPr>
            <a:spLocks noGrp="1" noChangeArrowheads="1"/>
          </p:cNvSpPr>
          <p:nvPr>
            <p:ph idx="1"/>
          </p:nvPr>
        </p:nvSpPr>
        <p:spPr/>
        <p:txBody>
          <a:bodyPr rtlCol="0">
            <a:normAutofit lnSpcReduction="10000"/>
          </a:bodyPr>
          <a:lstStyle/>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The Social Learning Theory movement started at Yale in 1930s, where Clark Hull was head of psychology.</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Hull proposed that Freudian “inner conflicts” could be explained by his drive-reduction theory reinforcement.</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Essentially, the first social learning theories were explanations of personality and social skills using trial-and-error-learning principles.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mtClean="0">
                <a:latin typeface="Arial Black" pitchFamily="34" charset="0"/>
              </a:rPr>
              <a:t>Social Learning (cont.)</a:t>
            </a:r>
          </a:p>
        </p:txBody>
      </p:sp>
      <p:sp>
        <p:nvSpPr>
          <p:cNvPr id="67587" name="Rectangle 3"/>
          <p:cNvSpPr>
            <a:spLocks noGrp="1" noChangeArrowheads="1"/>
          </p:cNvSpPr>
          <p:nvPr>
            <p:ph idx="1"/>
          </p:nvPr>
        </p:nvSpPr>
        <p:spPr>
          <a:xfrm>
            <a:off x="533400" y="1600200"/>
            <a:ext cx="8229600" cy="5029200"/>
          </a:xfrm>
        </p:spPr>
        <p:txBody>
          <a:bodyPr rtlCol="0">
            <a:normAutofit lnSpcReduction="10000"/>
          </a:bodyPr>
          <a:lstStyle/>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Dollard (anthropologist) and Miller (psychologist), two professors at Yale, incorporated Hull’s drive reduction theory of reinforcement and proposed social learning as a form of “instrumental” conditioning.</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A “leader” acts normally, and an “imitator” follows the leader (… in brackets)</a:t>
            </a:r>
          </a:p>
          <a:p>
            <a:pPr lvl="1"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Drive – Internal motivators</a:t>
            </a:r>
          </a:p>
          <a:p>
            <a:pPr lvl="1"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Cue – Environment (observing leader)</a:t>
            </a:r>
          </a:p>
          <a:p>
            <a:pPr lvl="1"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Response – Behavior (matching leader)</a:t>
            </a:r>
          </a:p>
          <a:p>
            <a:pPr lvl="1"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Reward – Conditioning (learning)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7587">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7587">
                                            <p:txEl>
                                              <p:pRg st="1" end="1"/>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67587">
                                            <p:txEl>
                                              <p:pRg st="2" end="2"/>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67587">
                                            <p:txEl>
                                              <p:pRg st="3" end="3"/>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67587">
                                            <p:txEl>
                                              <p:pRg st="4" end="4"/>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6758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3"/>
          <p:cNvSpPr>
            <a:spLocks noChangeArrowheads="1"/>
          </p:cNvSpPr>
          <p:nvPr/>
        </p:nvSpPr>
        <p:spPr bwMode="auto">
          <a:xfrm>
            <a:off x="0" y="69850"/>
            <a:ext cx="9144000" cy="1169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spAutoFit/>
          </a:bodyPr>
          <a:lstStyle/>
          <a:p>
            <a:pPr algn="ctr"/>
            <a:endParaRPr lang="en-US" sz="2800">
              <a:latin typeface="Tahoma" pitchFamily="34" charset="0"/>
              <a:ea typeface="Calibri" pitchFamily="34" charset="0"/>
              <a:cs typeface="Tahoma" pitchFamily="34" charset="0"/>
            </a:endParaRPr>
          </a:p>
          <a:p>
            <a:pPr algn="ctr"/>
            <a:r>
              <a:rPr lang="en-US" sz="2800">
                <a:latin typeface="Tahoma" pitchFamily="34" charset="0"/>
                <a:ea typeface="Calibri" pitchFamily="34" charset="0"/>
                <a:cs typeface="Tahoma" pitchFamily="34" charset="0"/>
              </a:rPr>
              <a:t>Miller and Dollard’s Model</a:t>
            </a:r>
            <a:endParaRPr lang="en-US" sz="900">
              <a:ea typeface="Calibri" pitchFamily="34" charset="0"/>
              <a:cs typeface="Tahoma" pitchFamily="34" charset="0"/>
            </a:endParaRPr>
          </a:p>
          <a:p>
            <a:pPr algn="ctr"/>
            <a:r>
              <a:rPr lang="en-US" sz="1400">
                <a:latin typeface="Tahoma" pitchFamily="34" charset="0"/>
                <a:ea typeface="Calibri" pitchFamily="34" charset="0"/>
                <a:cs typeface="Tahoma" pitchFamily="34" charset="0"/>
              </a:rPr>
              <a:t>An instrumental model of social learning</a:t>
            </a:r>
            <a:endParaRPr lang="en-US">
              <a:ea typeface="Calibri" pitchFamily="34" charset="0"/>
              <a:cs typeface="Tahoma" pitchFamily="34" charset="0"/>
            </a:endParaRPr>
          </a:p>
        </p:txBody>
      </p:sp>
      <p:sp>
        <p:nvSpPr>
          <p:cNvPr id="20" name="Rectangle 19"/>
          <p:cNvSpPr/>
          <p:nvPr/>
        </p:nvSpPr>
        <p:spPr>
          <a:xfrm flipV="1">
            <a:off x="152400" y="1295400"/>
            <a:ext cx="88392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172" name="TextBox 21"/>
          <p:cNvSpPr txBox="1">
            <a:spLocks noChangeArrowheads="1"/>
          </p:cNvSpPr>
          <p:nvPr/>
        </p:nvSpPr>
        <p:spPr bwMode="auto">
          <a:xfrm>
            <a:off x="152400" y="1371600"/>
            <a:ext cx="88392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r>
              <a:rPr lang="en-US">
                <a:latin typeface="Calibri" pitchFamily="34" charset="0"/>
              </a:rPr>
              <a:t>                                     LEADER (Jim)                                         IMITATOR (Bobby)l</a:t>
            </a:r>
          </a:p>
        </p:txBody>
      </p:sp>
      <p:sp>
        <p:nvSpPr>
          <p:cNvPr id="23" name="Rectangle 22"/>
          <p:cNvSpPr/>
          <p:nvPr/>
        </p:nvSpPr>
        <p:spPr>
          <a:xfrm>
            <a:off x="0" y="1676400"/>
            <a:ext cx="91440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174" name="TextBox 31"/>
          <p:cNvSpPr txBox="1">
            <a:spLocks noChangeArrowheads="1"/>
          </p:cNvSpPr>
          <p:nvPr/>
        </p:nvSpPr>
        <p:spPr bwMode="auto">
          <a:xfrm>
            <a:off x="0" y="1752600"/>
            <a:ext cx="9144000" cy="4246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endParaRPr lang="en-US">
              <a:latin typeface="Calibri" pitchFamily="34" charset="0"/>
            </a:endParaRPr>
          </a:p>
          <a:p>
            <a:r>
              <a:rPr lang="en-US">
                <a:latin typeface="Calibri" pitchFamily="34" charset="0"/>
              </a:rPr>
              <a:t>Drive                          Appetite for candy                           Appetite for candy                                 Drive</a:t>
            </a:r>
          </a:p>
          <a:p>
            <a:r>
              <a:rPr lang="en-US">
                <a:latin typeface="Calibri" pitchFamily="34" charset="0"/>
              </a:rPr>
              <a:t> </a:t>
            </a:r>
          </a:p>
          <a:p>
            <a:r>
              <a:rPr lang="en-US">
                <a:latin typeface="Calibri" pitchFamily="34" charset="0"/>
              </a:rPr>
              <a:t> </a:t>
            </a:r>
          </a:p>
          <a:p>
            <a:r>
              <a:rPr lang="en-US">
                <a:latin typeface="Calibri" pitchFamily="34" charset="0"/>
              </a:rPr>
              <a:t> </a:t>
            </a:r>
          </a:p>
          <a:p>
            <a:r>
              <a:rPr lang="en-US">
                <a:latin typeface="Calibri" pitchFamily="34" charset="0"/>
              </a:rPr>
              <a:t/>
            </a:r>
            <a:br>
              <a:rPr lang="en-US">
                <a:latin typeface="Calibri" pitchFamily="34" charset="0"/>
              </a:rPr>
            </a:br>
            <a:r>
              <a:rPr lang="en-US">
                <a:latin typeface="Calibri" pitchFamily="34" charset="0"/>
              </a:rPr>
              <a:t>Cue                            Father’s footfalls                               Sound/sight of Jim running                   Cue</a:t>
            </a:r>
          </a:p>
          <a:p>
            <a:r>
              <a:rPr lang="en-US">
                <a:latin typeface="Calibri" pitchFamily="34" charset="0"/>
              </a:rPr>
              <a:t> </a:t>
            </a:r>
          </a:p>
          <a:p>
            <a:r>
              <a:rPr lang="en-US">
                <a:latin typeface="Calibri" pitchFamily="34" charset="0"/>
              </a:rPr>
              <a:t> </a:t>
            </a:r>
          </a:p>
          <a:p>
            <a:r>
              <a:rPr lang="en-US">
                <a:latin typeface="Calibri" pitchFamily="34" charset="0"/>
              </a:rPr>
              <a:t> </a:t>
            </a:r>
          </a:p>
          <a:p>
            <a:r>
              <a:rPr lang="en-US">
                <a:latin typeface="Calibri" pitchFamily="34" charset="0"/>
              </a:rPr>
              <a:t>Response                  Running &lt;------</a:t>
            </a:r>
            <a:r>
              <a:rPr lang="en-US" sz="1600">
                <a:latin typeface="Calibri" pitchFamily="34" charset="0"/>
              </a:rPr>
              <a:t>MATCHED</a:t>
            </a:r>
            <a:r>
              <a:rPr lang="en-US">
                <a:latin typeface="Calibri" pitchFamily="34" charset="0"/>
              </a:rPr>
              <a:t>--------</a:t>
            </a:r>
            <a:r>
              <a:rPr lang="en-US">
                <a:latin typeface="Calibri" pitchFamily="34" charset="0"/>
                <a:sym typeface="Wingdings" pitchFamily="2" charset="2"/>
              </a:rPr>
              <a:t></a:t>
            </a:r>
            <a:r>
              <a:rPr lang="en-US">
                <a:latin typeface="Calibri" pitchFamily="34" charset="0"/>
              </a:rPr>
              <a:t>Running                                             Response</a:t>
            </a:r>
          </a:p>
          <a:p>
            <a:r>
              <a:rPr lang="en-US">
                <a:latin typeface="Calibri" pitchFamily="34" charset="0"/>
              </a:rPr>
              <a:t>  </a:t>
            </a:r>
          </a:p>
          <a:p>
            <a:r>
              <a:rPr lang="en-US">
                <a:latin typeface="Calibri" pitchFamily="34" charset="0"/>
              </a:rPr>
              <a:t> </a:t>
            </a:r>
          </a:p>
          <a:p>
            <a:r>
              <a:rPr lang="en-US">
                <a:latin typeface="Calibri" pitchFamily="34" charset="0"/>
              </a:rPr>
              <a:t> </a:t>
            </a:r>
          </a:p>
          <a:p>
            <a:r>
              <a:rPr lang="en-US">
                <a:latin typeface="Calibri" pitchFamily="34" charset="0"/>
              </a:rPr>
              <a:t>Reward                      Eating candy                                     Eating candy                                        Reward</a:t>
            </a:r>
          </a:p>
        </p:txBody>
      </p:sp>
      <p:sp>
        <p:nvSpPr>
          <p:cNvPr id="33" name="Left Bracket 32"/>
          <p:cNvSpPr/>
          <p:nvPr/>
        </p:nvSpPr>
        <p:spPr>
          <a:xfrm>
            <a:off x="7696200" y="2286000"/>
            <a:ext cx="381000" cy="3505200"/>
          </a:xfrm>
          <a:prstGeom prst="leftBracket">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34" name="Right Bracket 33"/>
          <p:cNvSpPr/>
          <p:nvPr/>
        </p:nvSpPr>
        <p:spPr>
          <a:xfrm>
            <a:off x="990600" y="2209800"/>
            <a:ext cx="228600" cy="3581400"/>
          </a:xfrm>
          <a:prstGeom prst="rightBracket">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35" name="Right Bracket 34"/>
          <p:cNvSpPr/>
          <p:nvPr/>
        </p:nvSpPr>
        <p:spPr>
          <a:xfrm>
            <a:off x="838200" y="2209800"/>
            <a:ext cx="533400" cy="3581400"/>
          </a:xfrm>
          <a:prstGeom prst="rightBracket">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36" name="Left Bracket 35"/>
          <p:cNvSpPr/>
          <p:nvPr/>
        </p:nvSpPr>
        <p:spPr>
          <a:xfrm>
            <a:off x="7848600" y="2286000"/>
            <a:ext cx="457200" cy="3505200"/>
          </a:xfrm>
          <a:prstGeom prst="leftBracket">
            <a:avLst/>
          </a:pr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en-US"/>
          </a:p>
        </p:txBody>
      </p:sp>
      <p:sp>
        <p:nvSpPr>
          <p:cNvPr id="7179" name="TextBox 36"/>
          <p:cNvSpPr txBox="1">
            <a:spLocks noChangeArrowheads="1"/>
          </p:cNvSpPr>
          <p:nvPr/>
        </p:nvSpPr>
        <p:spPr bwMode="auto">
          <a:xfrm>
            <a:off x="0" y="6427788"/>
            <a:ext cx="9144000" cy="430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r>
              <a:rPr lang="en-US" sz="1100">
                <a:latin typeface="Calibri" pitchFamily="34" charset="0"/>
              </a:rPr>
              <a:t>Figure 14-8: Miller an Dollard’s model of matched-dependent behavior</a:t>
            </a:r>
          </a:p>
          <a:p>
            <a:r>
              <a:rPr lang="en-US" sz="1100">
                <a:latin typeface="Calibri" pitchFamily="34" charset="0"/>
              </a:rPr>
              <a:t>Modified from Miller &amp; Dollard, 1941, p. 96.</a:t>
            </a:r>
          </a:p>
        </p:txBody>
      </p:sp>
      <p:sp>
        <p:nvSpPr>
          <p:cNvPr id="38" name="Rectangle 37"/>
          <p:cNvSpPr/>
          <p:nvPr/>
        </p:nvSpPr>
        <p:spPr>
          <a:xfrm flipV="1">
            <a:off x="0" y="6400800"/>
            <a:ext cx="9144000" cy="76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4" name="Straight Arrow Connector 13"/>
          <p:cNvCxnSpPr/>
          <p:nvPr/>
        </p:nvCxnSpPr>
        <p:spPr>
          <a:xfrm flipV="1">
            <a:off x="2895600" y="3657600"/>
            <a:ext cx="2133600" cy="990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182" name="TextBox 14"/>
          <p:cNvSpPr txBox="1">
            <a:spLocks noChangeArrowheads="1"/>
          </p:cNvSpPr>
          <p:nvPr/>
        </p:nvSpPr>
        <p:spPr bwMode="auto">
          <a:xfrm rot="-1416369">
            <a:off x="3505200" y="3914775"/>
            <a:ext cx="1343025" cy="277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r>
              <a:rPr lang="en-US" sz="1200"/>
              <a:t>DEPENDENT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z="4000" smtClean="0">
                <a:latin typeface="Arial Black" pitchFamily="34" charset="0"/>
              </a:rPr>
              <a:t>Albert Bandura (1925 -       )</a:t>
            </a:r>
          </a:p>
        </p:txBody>
      </p:sp>
      <p:sp>
        <p:nvSpPr>
          <p:cNvPr id="8195" name="Rectangle 3"/>
          <p:cNvSpPr>
            <a:spLocks noGrp="1" noChangeArrowheads="1"/>
          </p:cNvSpPr>
          <p:nvPr>
            <p:ph idx="1"/>
          </p:nvPr>
        </p:nvSpPr>
        <p:spPr>
          <a:xfrm>
            <a:off x="457200" y="1447800"/>
            <a:ext cx="8229600" cy="4953000"/>
          </a:xfrm>
        </p:spPr>
        <p:txBody>
          <a:bodyPr/>
          <a:lstStyle/>
          <a:p>
            <a:pPr eaLnBrk="1" hangingPunct="1"/>
            <a:r>
              <a:rPr lang="en-US" smtClean="0">
                <a:latin typeface="Tahoma" pitchFamily="34" charset="0"/>
                <a:cs typeface="Tahoma" pitchFamily="34" charset="0"/>
              </a:rPr>
              <a:t>Our first still-alive iconic figure.</a:t>
            </a:r>
          </a:p>
          <a:p>
            <a:pPr eaLnBrk="1" hangingPunct="1"/>
            <a:r>
              <a:rPr lang="en-US" smtClean="0">
                <a:latin typeface="Tahoma" pitchFamily="34" charset="0"/>
                <a:cs typeface="Tahoma" pitchFamily="34" charset="0"/>
              </a:rPr>
              <a:t>He was impressed by Miller and Dollard’s “matched dependent” behavior theory, but also saw several problems with this explanation.</a:t>
            </a:r>
          </a:p>
          <a:p>
            <a:pPr eaLnBrk="1" hangingPunct="1"/>
            <a:r>
              <a:rPr lang="en-US" smtClean="0">
                <a:latin typeface="Tahoma" pitchFamily="34" charset="0"/>
                <a:cs typeface="Tahoma" pitchFamily="34" charset="0"/>
              </a:rPr>
              <a:t>According to their theory, modeling of behavior does not take place unless the observer imitates the model’s behavior and is rewarded for doing so.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228600" y="0"/>
            <a:ext cx="8915400" cy="1524000"/>
          </a:xfrm>
        </p:spPr>
        <p:txBody>
          <a:bodyPr rtlCol="0">
            <a:normAutofit fontScale="90000"/>
          </a:bodyPr>
          <a:lstStyle/>
          <a:p>
            <a:pPr eaLnBrk="1" fontAlgn="auto" hangingPunct="1">
              <a:spcAft>
                <a:spcPts val="0"/>
              </a:spcAft>
              <a:defRPr/>
            </a:pPr>
            <a:r>
              <a:rPr lang="en-US" sz="4000" dirty="0" smtClean="0">
                <a:latin typeface="Arial Black" pitchFamily="34" charset="0"/>
              </a:rPr>
              <a:t>Observational Learning: </a:t>
            </a:r>
            <a:r>
              <a:rPr lang="en-US" sz="4000" dirty="0" err="1" smtClean="0">
                <a:latin typeface="Arial Black" pitchFamily="34" charset="0"/>
              </a:rPr>
              <a:t>Bandura’s</a:t>
            </a:r>
            <a:r>
              <a:rPr lang="en-US" sz="4000" dirty="0" smtClean="0">
                <a:latin typeface="Arial Black" pitchFamily="34" charset="0"/>
              </a:rPr>
              <a:t> Response to Miller and Dollard</a:t>
            </a:r>
          </a:p>
        </p:txBody>
      </p:sp>
      <p:sp>
        <p:nvSpPr>
          <p:cNvPr id="72707" name="Rectangle 3"/>
          <p:cNvSpPr>
            <a:spLocks noGrp="1" noChangeArrowheads="1"/>
          </p:cNvSpPr>
          <p:nvPr>
            <p:ph idx="1"/>
          </p:nvPr>
        </p:nvSpPr>
        <p:spPr>
          <a:xfrm>
            <a:off x="457200" y="1600200"/>
            <a:ext cx="8229600" cy="4953000"/>
          </a:xfrm>
        </p:spPr>
        <p:txBody>
          <a:bodyPr/>
          <a:lstStyle/>
          <a:p>
            <a:pPr eaLnBrk="1" hangingPunct="1">
              <a:lnSpc>
                <a:spcPct val="90000"/>
              </a:lnSpc>
            </a:pPr>
            <a:r>
              <a:rPr lang="en-US" sz="2800" dirty="0" smtClean="0">
                <a:latin typeface="Tahoma" pitchFamily="34" charset="0"/>
                <a:cs typeface="Tahoma" pitchFamily="34" charset="0"/>
              </a:rPr>
              <a:t>Observational learning, or “modeling,” according to </a:t>
            </a:r>
            <a:r>
              <a:rPr lang="en-US" sz="2800" dirty="0" err="1" smtClean="0">
                <a:latin typeface="Tahoma" pitchFamily="34" charset="0"/>
                <a:cs typeface="Tahoma" pitchFamily="34" charset="0"/>
              </a:rPr>
              <a:t>Bandura</a:t>
            </a:r>
            <a:r>
              <a:rPr lang="en-US" sz="2800" dirty="0" smtClean="0">
                <a:latin typeface="Tahoma" pitchFamily="34" charset="0"/>
                <a:cs typeface="Tahoma" pitchFamily="34" charset="0"/>
              </a:rPr>
              <a:t> occurs when  one person learns by observing the behaviors – including results of those behaviors – of others.</a:t>
            </a:r>
          </a:p>
          <a:p>
            <a:pPr eaLnBrk="1" hangingPunct="1">
              <a:lnSpc>
                <a:spcPct val="90000"/>
              </a:lnSpc>
            </a:pPr>
            <a:r>
              <a:rPr lang="en-US" sz="2800" dirty="0" smtClean="0">
                <a:latin typeface="Tahoma" pitchFamily="34" charset="0"/>
                <a:cs typeface="Tahoma" pitchFamily="34" charset="0"/>
              </a:rPr>
              <a:t>Consistent with </a:t>
            </a:r>
            <a:r>
              <a:rPr lang="en-US" sz="2800" dirty="0" err="1" smtClean="0">
                <a:latin typeface="Tahoma" pitchFamily="34" charset="0"/>
                <a:cs typeface="Tahoma" pitchFamily="34" charset="0"/>
              </a:rPr>
              <a:t>Tolman’s</a:t>
            </a:r>
            <a:r>
              <a:rPr lang="en-US" sz="2800" dirty="0" smtClean="0">
                <a:latin typeface="Tahoma" pitchFamily="34" charset="0"/>
                <a:cs typeface="Tahoma" pitchFamily="34" charset="0"/>
              </a:rPr>
              <a:t> theory of purposeful behavior, </a:t>
            </a:r>
            <a:r>
              <a:rPr lang="en-US" sz="2800" dirty="0" err="1" smtClean="0">
                <a:latin typeface="Tahoma" pitchFamily="34" charset="0"/>
                <a:cs typeface="Tahoma" pitchFamily="34" charset="0"/>
              </a:rPr>
              <a:t>Bandura</a:t>
            </a:r>
            <a:r>
              <a:rPr lang="en-US" sz="2800" dirty="0" smtClean="0">
                <a:latin typeface="Tahoma" pitchFamily="34" charset="0"/>
                <a:cs typeface="Tahoma" pitchFamily="34" charset="0"/>
              </a:rPr>
              <a:t> took the cognitive approach that learning occurred without a behavioral trial-and-error phase.</a:t>
            </a:r>
          </a:p>
          <a:p>
            <a:pPr eaLnBrk="1" hangingPunct="1">
              <a:lnSpc>
                <a:spcPct val="90000"/>
              </a:lnSpc>
            </a:pPr>
            <a:r>
              <a:rPr lang="en-US" sz="2800" dirty="0" err="1" smtClean="0">
                <a:latin typeface="Tahoma" pitchFamily="34" charset="0"/>
                <a:cs typeface="Tahoma" pitchFamily="34" charset="0"/>
              </a:rPr>
              <a:t>Bandura’s</a:t>
            </a:r>
            <a:r>
              <a:rPr lang="en-US" sz="2800" dirty="0" smtClean="0">
                <a:latin typeface="Tahoma" pitchFamily="34" charset="0"/>
                <a:cs typeface="Tahoma" pitchFamily="34" charset="0"/>
              </a:rPr>
              <a:t> theory is supported by numerous empirical studies on observational learning. The “</a:t>
            </a:r>
            <a:r>
              <a:rPr lang="en-US" sz="2800" dirty="0" err="1" smtClean="0">
                <a:latin typeface="Tahoma" pitchFamily="34" charset="0"/>
                <a:cs typeface="Tahoma" pitchFamily="34" charset="0"/>
              </a:rPr>
              <a:t>bobo</a:t>
            </a:r>
            <a:r>
              <a:rPr lang="en-US" sz="2800" dirty="0" smtClean="0">
                <a:latin typeface="Tahoma" pitchFamily="34" charset="0"/>
                <a:cs typeface="Tahoma" pitchFamily="34" charset="0"/>
              </a:rPr>
              <a:t>-doll” studies are the most famous.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270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270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latin typeface="Arial Black" pitchFamily="34" charset="0"/>
              </a:rPr>
              <a:t>The bobo-doll</a:t>
            </a:r>
          </a:p>
        </p:txBody>
      </p:sp>
      <p:sp>
        <p:nvSpPr>
          <p:cNvPr id="74755" name="Rectangle 3"/>
          <p:cNvSpPr>
            <a:spLocks noGrp="1" noChangeArrowheads="1"/>
          </p:cNvSpPr>
          <p:nvPr>
            <p:ph idx="1"/>
          </p:nvPr>
        </p:nvSpPr>
        <p:spPr>
          <a:xfrm>
            <a:off x="5181600" y="1447800"/>
            <a:ext cx="3733800" cy="4525963"/>
          </a:xfrm>
        </p:spPr>
        <p:txBody>
          <a:bodyPr rtlCol="0">
            <a:normAutofit lnSpcReduction="10000"/>
          </a:bodyPr>
          <a:lstStyle/>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They have a weight at the bottom, making them “pop-up” when they get knocked over.</a:t>
            </a:r>
          </a:p>
          <a:p>
            <a:pPr eaLnBrk="1" fontAlgn="auto" hangingPunct="1">
              <a:lnSpc>
                <a:spcPct val="90000"/>
              </a:lnSpc>
              <a:spcAft>
                <a:spcPts val="0"/>
              </a:spcAft>
              <a:buFont typeface="Arial" pitchFamily="34" charset="0"/>
              <a:buChar char="•"/>
              <a:defRPr/>
            </a:pPr>
            <a:r>
              <a:rPr lang="en-US" dirty="0" err="1" smtClean="0">
                <a:latin typeface="Tahoma" pitchFamily="34" charset="0"/>
                <a:cs typeface="Tahoma" pitchFamily="34" charset="0"/>
              </a:rPr>
              <a:t>Bobo</a:t>
            </a:r>
            <a:r>
              <a:rPr lang="en-US" dirty="0" smtClean="0">
                <a:latin typeface="Tahoma" pitchFamily="34" charset="0"/>
                <a:cs typeface="Tahoma" pitchFamily="34" charset="0"/>
              </a:rPr>
              <a:t>-dolls are inflated air-bags, about three feet tall.</a:t>
            </a:r>
          </a:p>
        </p:txBody>
      </p:sp>
      <p:pic>
        <p:nvPicPr>
          <p:cNvPr id="10244" name="Picture 13" descr="Bobo%20doll"/>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2400" y="1524000"/>
            <a:ext cx="3171825" cy="4305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245" name="Picture 18" descr="punk_bobo_doll"/>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581400" y="1524000"/>
            <a:ext cx="1471613" cy="2362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latin typeface="Arial Black" pitchFamily="34" charset="0"/>
              </a:rPr>
              <a:t>The bobo-doll studies</a:t>
            </a:r>
          </a:p>
        </p:txBody>
      </p:sp>
      <p:sp>
        <p:nvSpPr>
          <p:cNvPr id="78851" name="Rectangle 3"/>
          <p:cNvSpPr>
            <a:spLocks noGrp="1" noChangeArrowheads="1"/>
          </p:cNvSpPr>
          <p:nvPr>
            <p:ph idx="1"/>
          </p:nvPr>
        </p:nvSpPr>
        <p:spPr>
          <a:xfrm>
            <a:off x="457200" y="1752600"/>
            <a:ext cx="8229600" cy="5105400"/>
          </a:xfrm>
        </p:spPr>
        <p:txBody>
          <a:bodyPr/>
          <a:lstStyle/>
          <a:p>
            <a:pPr eaLnBrk="1" hangingPunct="1"/>
            <a:r>
              <a:rPr lang="en-US" sz="2400" smtClean="0">
                <a:latin typeface="Tahoma" pitchFamily="34" charset="0"/>
                <a:cs typeface="Tahoma" pitchFamily="34" charset="0"/>
              </a:rPr>
              <a:t>In the first studies, Bandura made a video of a young female student beating up the bobo doll. This included specific acts, such as saying “sockeroo” when hitting the doll.</a:t>
            </a:r>
          </a:p>
          <a:p>
            <a:pPr eaLnBrk="1" hangingPunct="1"/>
            <a:r>
              <a:rPr lang="en-US" sz="2400" smtClean="0">
                <a:latin typeface="Tahoma" pitchFamily="34" charset="0"/>
                <a:cs typeface="Tahoma" pitchFamily="34" charset="0"/>
              </a:rPr>
              <a:t>Bandura showed the film to kids, then let them play in a room which had a bobo doll. The children imitated the model’s behavior very precisely.</a:t>
            </a:r>
          </a:p>
          <a:p>
            <a:pPr eaLnBrk="1" hangingPunct="1"/>
            <a:r>
              <a:rPr lang="en-US" sz="2400" smtClean="0">
                <a:latin typeface="Tahoma" pitchFamily="34" charset="0"/>
                <a:cs typeface="Tahoma" pitchFamily="34" charset="0"/>
              </a:rPr>
              <a:t>At first, the bobo doll studies showed that behavioral approaches to learning did not fully explain  modeling. Subsequent studies, however, were made more complex, and more revealing.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88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88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0"/>
            <a:ext cx="8001000" cy="1219200"/>
          </a:xfrm>
        </p:spPr>
        <p:txBody>
          <a:bodyPr/>
          <a:lstStyle/>
          <a:p>
            <a:pPr eaLnBrk="1" hangingPunct="1"/>
            <a:r>
              <a:rPr lang="en-US" smtClean="0">
                <a:latin typeface="Arial Black" pitchFamily="34" charset="0"/>
              </a:rPr>
              <a:t>Bobo doll studies (cont.)</a:t>
            </a:r>
          </a:p>
        </p:txBody>
      </p:sp>
      <p:sp>
        <p:nvSpPr>
          <p:cNvPr id="79875" name="Rectangle 3"/>
          <p:cNvSpPr>
            <a:spLocks noGrp="1" noChangeArrowheads="1"/>
          </p:cNvSpPr>
          <p:nvPr>
            <p:ph idx="1"/>
          </p:nvPr>
        </p:nvSpPr>
        <p:spPr>
          <a:xfrm>
            <a:off x="457200" y="1143000"/>
            <a:ext cx="8382000" cy="5715000"/>
          </a:xfrm>
        </p:spPr>
        <p:txBody>
          <a:bodyPr/>
          <a:lstStyle/>
          <a:p>
            <a:pPr eaLnBrk="1" hangingPunct="1">
              <a:lnSpc>
                <a:spcPct val="90000"/>
              </a:lnSpc>
            </a:pPr>
            <a:r>
              <a:rPr lang="en-US" sz="2800" smtClean="0">
                <a:latin typeface="Tahoma" pitchFamily="34" charset="0"/>
                <a:cs typeface="Tahoma" pitchFamily="34" charset="0"/>
              </a:rPr>
              <a:t>Bandura changed many parts of the presentation of the bobo-doll videos to the kids. This included rewards and punishments of behavior, using different ages and genders, and in one case, using real people as bobo dolls.</a:t>
            </a:r>
          </a:p>
          <a:p>
            <a:pPr eaLnBrk="1" hangingPunct="1">
              <a:lnSpc>
                <a:spcPct val="90000"/>
              </a:lnSpc>
            </a:pPr>
            <a:r>
              <a:rPr lang="en-US" sz="2800" smtClean="0">
                <a:latin typeface="Tahoma" pitchFamily="34" charset="0"/>
                <a:cs typeface="Tahoma" pitchFamily="34" charset="0"/>
              </a:rPr>
              <a:t>Some specific findings:</a:t>
            </a:r>
          </a:p>
          <a:p>
            <a:pPr eaLnBrk="1" hangingPunct="1">
              <a:lnSpc>
                <a:spcPct val="90000"/>
              </a:lnSpc>
              <a:buFont typeface="Wingdings" pitchFamily="2" charset="2"/>
              <a:buNone/>
            </a:pPr>
            <a:r>
              <a:rPr lang="en-US" sz="2800" smtClean="0">
                <a:latin typeface="Tahoma" pitchFamily="34" charset="0"/>
                <a:cs typeface="Tahoma" pitchFamily="34" charset="0"/>
              </a:rPr>
              <a:t>	&gt; punishment caused a slight decrease in modeling</a:t>
            </a:r>
          </a:p>
          <a:p>
            <a:pPr eaLnBrk="1" hangingPunct="1">
              <a:lnSpc>
                <a:spcPct val="90000"/>
              </a:lnSpc>
              <a:buFont typeface="Wingdings" pitchFamily="2" charset="2"/>
              <a:buNone/>
            </a:pPr>
            <a:r>
              <a:rPr lang="en-US" sz="2800" smtClean="0">
                <a:latin typeface="Tahoma" pitchFamily="34" charset="0"/>
                <a:cs typeface="Tahoma" pitchFamily="34" charset="0"/>
              </a:rPr>
              <a:t>	&gt; rewards did not increase modeling</a:t>
            </a:r>
          </a:p>
          <a:p>
            <a:pPr eaLnBrk="1" hangingPunct="1">
              <a:lnSpc>
                <a:spcPct val="90000"/>
              </a:lnSpc>
              <a:buFont typeface="Wingdings" pitchFamily="2" charset="2"/>
              <a:buNone/>
            </a:pPr>
            <a:r>
              <a:rPr lang="en-US" sz="2800" smtClean="0">
                <a:latin typeface="Tahoma" pitchFamily="34" charset="0"/>
                <a:cs typeface="Tahoma" pitchFamily="34" charset="0"/>
              </a:rPr>
              <a:t>	&gt; Similarities between the model and observer, particularly same-gender, increased the modeling behavior.</a:t>
            </a:r>
          </a:p>
          <a:p>
            <a:pPr eaLnBrk="1" hangingPunct="1">
              <a:lnSpc>
                <a:spcPct val="90000"/>
              </a:lnSpc>
            </a:pPr>
            <a:r>
              <a:rPr lang="en-US" sz="2800" smtClean="0">
                <a:latin typeface="Tahoma" pitchFamily="34" charset="0"/>
                <a:cs typeface="Tahoma" pitchFamily="34" charset="0"/>
              </a:rPr>
              <a:t>The significance of these findings was profound …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8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98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987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987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987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98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2662</TotalTime>
  <Words>1198</Words>
  <Application>Microsoft Office PowerPoint</Application>
  <PresentationFormat>On-screen Show (4:3)</PresentationFormat>
  <Paragraphs>190</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The rise of cognitive factors</vt:lpstr>
      <vt:lpstr>Social Learning</vt:lpstr>
      <vt:lpstr>Social Learning (cont.)</vt:lpstr>
      <vt:lpstr>Slide 4</vt:lpstr>
      <vt:lpstr>Albert Bandura (1925 -       )</vt:lpstr>
      <vt:lpstr>Observational Learning: Bandura’s Response to Miller and Dollard</vt:lpstr>
      <vt:lpstr>The bobo-doll</vt:lpstr>
      <vt:lpstr>The bobo-doll studies</vt:lpstr>
      <vt:lpstr>Bobo doll studies (cont.)</vt:lpstr>
      <vt:lpstr>Social Learning Theory</vt:lpstr>
      <vt:lpstr>Social Learning Theory</vt:lpstr>
      <vt:lpstr>Social Learning Theory</vt:lpstr>
      <vt:lpstr>Social Learning Theory</vt:lpstr>
      <vt:lpstr> Matching Patterns</vt:lpstr>
      <vt:lpstr>Vicarious Reinforcement and Vicarious Punishment</vt:lpstr>
      <vt:lpstr>Direct versus Vicarious Reinforcement </vt:lpstr>
      <vt:lpstr>Modeling and TV Violence</vt:lpstr>
      <vt:lpstr>Self Efficacy</vt:lpstr>
    </vt:vector>
  </TitlesOfParts>
  <Company>The University of Texas at San Antonio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william.chance</dc:creator>
  <cp:lastModifiedBy>utsa</cp:lastModifiedBy>
  <cp:revision>89</cp:revision>
  <dcterms:created xsi:type="dcterms:W3CDTF">2006-03-21T20:17:23Z</dcterms:created>
  <dcterms:modified xsi:type="dcterms:W3CDTF">2012-11-01T15:51:28Z</dcterms:modified>
</cp:coreProperties>
</file>